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9" r:id="rId12"/>
    <p:sldId id="270" r:id="rId13"/>
    <p:sldId id="268" r:id="rId14"/>
    <p:sldId id="271" r:id="rId15"/>
    <p:sldId id="272" r:id="rId16"/>
    <p:sldId id="273" r:id="rId17"/>
    <p:sldId id="274" r:id="rId18"/>
    <p:sldId id="275" r:id="rId19"/>
    <p:sldId id="276" r:id="rId20"/>
    <p:sldId id="277" r:id="rId21"/>
    <p:sldId id="278" r:id="rId22"/>
    <p:sldId id="279" r:id="rId23"/>
    <p:sldId id="280" r:id="rId24"/>
    <p:sldId id="285" r:id="rId25"/>
    <p:sldId id="281" r:id="rId26"/>
    <p:sldId id="282" r:id="rId27"/>
    <p:sldId id="283" r:id="rId28"/>
    <p:sldId id="284" r:id="rId29"/>
    <p:sldId id="287" r:id="rId30"/>
    <p:sldId id="288" r:id="rId31"/>
    <p:sldId id="289" r:id="rId32"/>
    <p:sldId id="290" r:id="rId33"/>
    <p:sldId id="291"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0"/>
    <p:restoredTop sz="94659"/>
  </p:normalViewPr>
  <p:slideViewPr>
    <p:cSldViewPr snapToGrid="0" snapToObjects="1">
      <p:cViewPr varScale="1">
        <p:scale>
          <a:sx n="117" d="100"/>
          <a:sy n="117" d="100"/>
        </p:scale>
        <p:origin x="360"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67B55D-F897-0D43-B67C-186F815A2B0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5DFC7FF-C081-664C-9DD5-1F1E7BD1736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37D05C5-F35B-944D-A961-B5C405AB7ED9}"/>
              </a:ext>
            </a:extLst>
          </p:cNvPr>
          <p:cNvSpPr>
            <a:spLocks noGrp="1"/>
          </p:cNvSpPr>
          <p:nvPr>
            <p:ph type="dt" sz="half" idx="10"/>
          </p:nvPr>
        </p:nvSpPr>
        <p:spPr/>
        <p:txBody>
          <a:bodyPr/>
          <a:lstStyle/>
          <a:p>
            <a:fld id="{92081CFB-1F73-EA45-ADF7-47E3BA3C87BA}" type="datetimeFigureOut">
              <a:rPr lang="en-US" smtClean="0"/>
              <a:t>11/27/18</a:t>
            </a:fld>
            <a:endParaRPr lang="en-US"/>
          </a:p>
        </p:txBody>
      </p:sp>
      <p:sp>
        <p:nvSpPr>
          <p:cNvPr id="5" name="Footer Placeholder 4">
            <a:extLst>
              <a:ext uri="{FF2B5EF4-FFF2-40B4-BE49-F238E27FC236}">
                <a16:creationId xmlns:a16="http://schemas.microsoft.com/office/drawing/2014/main" id="{18E91548-0EF6-2042-B2C7-6703C14F6B7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30B9309-2842-A648-841A-3BE951314236}"/>
              </a:ext>
            </a:extLst>
          </p:cNvPr>
          <p:cNvSpPr>
            <a:spLocks noGrp="1"/>
          </p:cNvSpPr>
          <p:nvPr>
            <p:ph type="sldNum" sz="quarter" idx="12"/>
          </p:nvPr>
        </p:nvSpPr>
        <p:spPr/>
        <p:txBody>
          <a:bodyPr/>
          <a:lstStyle/>
          <a:p>
            <a:fld id="{1D0185BD-E638-E147-BEF9-D60499BBA7B0}" type="slidenum">
              <a:rPr lang="en-US" smtClean="0"/>
              <a:t>‹#›</a:t>
            </a:fld>
            <a:endParaRPr lang="en-US"/>
          </a:p>
        </p:txBody>
      </p:sp>
    </p:spTree>
    <p:extLst>
      <p:ext uri="{BB962C8B-B14F-4D97-AF65-F5344CB8AC3E}">
        <p14:creationId xmlns:p14="http://schemas.microsoft.com/office/powerpoint/2010/main" val="21958051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4C572C-F0FB-8F40-A8EE-10A63B4AB1A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3D61061-E6BA-E94F-B9F7-63DC82F4C676}"/>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E2F44BB-CF25-5F45-978A-14EC16E9E882}"/>
              </a:ext>
            </a:extLst>
          </p:cNvPr>
          <p:cNvSpPr>
            <a:spLocks noGrp="1"/>
          </p:cNvSpPr>
          <p:nvPr>
            <p:ph type="dt" sz="half" idx="10"/>
          </p:nvPr>
        </p:nvSpPr>
        <p:spPr/>
        <p:txBody>
          <a:bodyPr/>
          <a:lstStyle/>
          <a:p>
            <a:fld id="{92081CFB-1F73-EA45-ADF7-47E3BA3C87BA}" type="datetimeFigureOut">
              <a:rPr lang="en-US" smtClean="0"/>
              <a:t>11/27/18</a:t>
            </a:fld>
            <a:endParaRPr lang="en-US"/>
          </a:p>
        </p:txBody>
      </p:sp>
      <p:sp>
        <p:nvSpPr>
          <p:cNvPr id="5" name="Footer Placeholder 4">
            <a:extLst>
              <a:ext uri="{FF2B5EF4-FFF2-40B4-BE49-F238E27FC236}">
                <a16:creationId xmlns:a16="http://schemas.microsoft.com/office/drawing/2014/main" id="{A36AD14C-4234-654C-A543-9F464C4B1FB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DE32F1D-1A9F-8A48-AE6E-0EA823D4DBE8}"/>
              </a:ext>
            </a:extLst>
          </p:cNvPr>
          <p:cNvSpPr>
            <a:spLocks noGrp="1"/>
          </p:cNvSpPr>
          <p:nvPr>
            <p:ph type="sldNum" sz="quarter" idx="12"/>
          </p:nvPr>
        </p:nvSpPr>
        <p:spPr/>
        <p:txBody>
          <a:bodyPr/>
          <a:lstStyle/>
          <a:p>
            <a:fld id="{1D0185BD-E638-E147-BEF9-D60499BBA7B0}" type="slidenum">
              <a:rPr lang="en-US" smtClean="0"/>
              <a:t>‹#›</a:t>
            </a:fld>
            <a:endParaRPr lang="en-US"/>
          </a:p>
        </p:txBody>
      </p:sp>
    </p:spTree>
    <p:extLst>
      <p:ext uri="{BB962C8B-B14F-4D97-AF65-F5344CB8AC3E}">
        <p14:creationId xmlns:p14="http://schemas.microsoft.com/office/powerpoint/2010/main" val="19131878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006DF28-8A79-5D4B-A1C0-C950565B467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0691003-401C-E243-B1F0-EEB1CF54240D}"/>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A6AA58C-C25D-6D40-8E46-40355E1A47FC}"/>
              </a:ext>
            </a:extLst>
          </p:cNvPr>
          <p:cNvSpPr>
            <a:spLocks noGrp="1"/>
          </p:cNvSpPr>
          <p:nvPr>
            <p:ph type="dt" sz="half" idx="10"/>
          </p:nvPr>
        </p:nvSpPr>
        <p:spPr/>
        <p:txBody>
          <a:bodyPr/>
          <a:lstStyle/>
          <a:p>
            <a:fld id="{92081CFB-1F73-EA45-ADF7-47E3BA3C87BA}" type="datetimeFigureOut">
              <a:rPr lang="en-US" smtClean="0"/>
              <a:t>11/27/18</a:t>
            </a:fld>
            <a:endParaRPr lang="en-US"/>
          </a:p>
        </p:txBody>
      </p:sp>
      <p:sp>
        <p:nvSpPr>
          <p:cNvPr id="5" name="Footer Placeholder 4">
            <a:extLst>
              <a:ext uri="{FF2B5EF4-FFF2-40B4-BE49-F238E27FC236}">
                <a16:creationId xmlns:a16="http://schemas.microsoft.com/office/drawing/2014/main" id="{F64DAB2B-D86C-034C-B6D5-86214142CC7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95162D0-8191-674C-8969-5C17F54D7593}"/>
              </a:ext>
            </a:extLst>
          </p:cNvPr>
          <p:cNvSpPr>
            <a:spLocks noGrp="1"/>
          </p:cNvSpPr>
          <p:nvPr>
            <p:ph type="sldNum" sz="quarter" idx="12"/>
          </p:nvPr>
        </p:nvSpPr>
        <p:spPr/>
        <p:txBody>
          <a:bodyPr/>
          <a:lstStyle/>
          <a:p>
            <a:fld id="{1D0185BD-E638-E147-BEF9-D60499BBA7B0}" type="slidenum">
              <a:rPr lang="en-US" smtClean="0"/>
              <a:t>‹#›</a:t>
            </a:fld>
            <a:endParaRPr lang="en-US"/>
          </a:p>
        </p:txBody>
      </p:sp>
    </p:spTree>
    <p:extLst>
      <p:ext uri="{BB962C8B-B14F-4D97-AF65-F5344CB8AC3E}">
        <p14:creationId xmlns:p14="http://schemas.microsoft.com/office/powerpoint/2010/main" val="7022844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0D672F-05F8-5E4D-A290-39914851F48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00F2B99-0926-7342-9A1C-C76232F0B56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9F29F8A-8E6C-8440-9608-26FCB6C552EB}"/>
              </a:ext>
            </a:extLst>
          </p:cNvPr>
          <p:cNvSpPr>
            <a:spLocks noGrp="1"/>
          </p:cNvSpPr>
          <p:nvPr>
            <p:ph type="dt" sz="half" idx="10"/>
          </p:nvPr>
        </p:nvSpPr>
        <p:spPr/>
        <p:txBody>
          <a:bodyPr/>
          <a:lstStyle/>
          <a:p>
            <a:fld id="{92081CFB-1F73-EA45-ADF7-47E3BA3C87BA}" type="datetimeFigureOut">
              <a:rPr lang="en-US" smtClean="0"/>
              <a:t>11/27/18</a:t>
            </a:fld>
            <a:endParaRPr lang="en-US"/>
          </a:p>
        </p:txBody>
      </p:sp>
      <p:sp>
        <p:nvSpPr>
          <p:cNvPr id="5" name="Footer Placeholder 4">
            <a:extLst>
              <a:ext uri="{FF2B5EF4-FFF2-40B4-BE49-F238E27FC236}">
                <a16:creationId xmlns:a16="http://schemas.microsoft.com/office/drawing/2014/main" id="{E1E5F750-04AF-2E4F-A6EF-E2287F0EBEB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1176E17-DB96-4C46-BD76-ACD6A688B563}"/>
              </a:ext>
            </a:extLst>
          </p:cNvPr>
          <p:cNvSpPr>
            <a:spLocks noGrp="1"/>
          </p:cNvSpPr>
          <p:nvPr>
            <p:ph type="sldNum" sz="quarter" idx="12"/>
          </p:nvPr>
        </p:nvSpPr>
        <p:spPr/>
        <p:txBody>
          <a:bodyPr/>
          <a:lstStyle/>
          <a:p>
            <a:fld id="{1D0185BD-E638-E147-BEF9-D60499BBA7B0}" type="slidenum">
              <a:rPr lang="en-US" smtClean="0"/>
              <a:t>‹#›</a:t>
            </a:fld>
            <a:endParaRPr lang="en-US"/>
          </a:p>
        </p:txBody>
      </p:sp>
    </p:spTree>
    <p:extLst>
      <p:ext uri="{BB962C8B-B14F-4D97-AF65-F5344CB8AC3E}">
        <p14:creationId xmlns:p14="http://schemas.microsoft.com/office/powerpoint/2010/main" val="23660796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D189ED-BF09-2B41-AB88-E2717BADAB0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8E3312A-987D-3541-AE69-1E9535A92DB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972156A9-4783-6745-81ED-4EC01F8AA441}"/>
              </a:ext>
            </a:extLst>
          </p:cNvPr>
          <p:cNvSpPr>
            <a:spLocks noGrp="1"/>
          </p:cNvSpPr>
          <p:nvPr>
            <p:ph type="dt" sz="half" idx="10"/>
          </p:nvPr>
        </p:nvSpPr>
        <p:spPr/>
        <p:txBody>
          <a:bodyPr/>
          <a:lstStyle/>
          <a:p>
            <a:fld id="{92081CFB-1F73-EA45-ADF7-47E3BA3C87BA}" type="datetimeFigureOut">
              <a:rPr lang="en-US" smtClean="0"/>
              <a:t>11/27/18</a:t>
            </a:fld>
            <a:endParaRPr lang="en-US"/>
          </a:p>
        </p:txBody>
      </p:sp>
      <p:sp>
        <p:nvSpPr>
          <p:cNvPr id="5" name="Footer Placeholder 4">
            <a:extLst>
              <a:ext uri="{FF2B5EF4-FFF2-40B4-BE49-F238E27FC236}">
                <a16:creationId xmlns:a16="http://schemas.microsoft.com/office/drawing/2014/main" id="{F0FE7A8F-AD0D-1944-B6C8-BFB95709101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1D33025-2759-7542-A36C-CBE69436122F}"/>
              </a:ext>
            </a:extLst>
          </p:cNvPr>
          <p:cNvSpPr>
            <a:spLocks noGrp="1"/>
          </p:cNvSpPr>
          <p:nvPr>
            <p:ph type="sldNum" sz="quarter" idx="12"/>
          </p:nvPr>
        </p:nvSpPr>
        <p:spPr/>
        <p:txBody>
          <a:bodyPr/>
          <a:lstStyle/>
          <a:p>
            <a:fld id="{1D0185BD-E638-E147-BEF9-D60499BBA7B0}" type="slidenum">
              <a:rPr lang="en-US" smtClean="0"/>
              <a:t>‹#›</a:t>
            </a:fld>
            <a:endParaRPr lang="en-US"/>
          </a:p>
        </p:txBody>
      </p:sp>
    </p:spTree>
    <p:extLst>
      <p:ext uri="{BB962C8B-B14F-4D97-AF65-F5344CB8AC3E}">
        <p14:creationId xmlns:p14="http://schemas.microsoft.com/office/powerpoint/2010/main" val="28393288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74B9C5-F1E8-894A-B025-73A005D2264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E5EBFC2-12D2-824F-994B-DE7BBFBBC123}"/>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A937475-FDF1-6945-A673-C3E2C45E39B6}"/>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21B303B-8245-7146-B988-49D83E305762}"/>
              </a:ext>
            </a:extLst>
          </p:cNvPr>
          <p:cNvSpPr>
            <a:spLocks noGrp="1"/>
          </p:cNvSpPr>
          <p:nvPr>
            <p:ph type="dt" sz="half" idx="10"/>
          </p:nvPr>
        </p:nvSpPr>
        <p:spPr/>
        <p:txBody>
          <a:bodyPr/>
          <a:lstStyle/>
          <a:p>
            <a:fld id="{92081CFB-1F73-EA45-ADF7-47E3BA3C87BA}" type="datetimeFigureOut">
              <a:rPr lang="en-US" smtClean="0"/>
              <a:t>11/27/18</a:t>
            </a:fld>
            <a:endParaRPr lang="en-US"/>
          </a:p>
        </p:txBody>
      </p:sp>
      <p:sp>
        <p:nvSpPr>
          <p:cNvPr id="6" name="Footer Placeholder 5">
            <a:extLst>
              <a:ext uri="{FF2B5EF4-FFF2-40B4-BE49-F238E27FC236}">
                <a16:creationId xmlns:a16="http://schemas.microsoft.com/office/drawing/2014/main" id="{7C0A4807-113E-BF4B-B6FD-95ACD2F908D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152B1B0-5E0F-FD45-BEAD-8A7BD98061C4}"/>
              </a:ext>
            </a:extLst>
          </p:cNvPr>
          <p:cNvSpPr>
            <a:spLocks noGrp="1"/>
          </p:cNvSpPr>
          <p:nvPr>
            <p:ph type="sldNum" sz="quarter" idx="12"/>
          </p:nvPr>
        </p:nvSpPr>
        <p:spPr/>
        <p:txBody>
          <a:bodyPr/>
          <a:lstStyle/>
          <a:p>
            <a:fld id="{1D0185BD-E638-E147-BEF9-D60499BBA7B0}" type="slidenum">
              <a:rPr lang="en-US" smtClean="0"/>
              <a:t>‹#›</a:t>
            </a:fld>
            <a:endParaRPr lang="en-US"/>
          </a:p>
        </p:txBody>
      </p:sp>
    </p:spTree>
    <p:extLst>
      <p:ext uri="{BB962C8B-B14F-4D97-AF65-F5344CB8AC3E}">
        <p14:creationId xmlns:p14="http://schemas.microsoft.com/office/powerpoint/2010/main" val="1471450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B46F8-DD14-DE4F-801F-1729AA812F7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37851C3-61DB-5E41-8461-AA9B0C4875A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2956F024-25CA-8C43-B357-DF3EDD2B3B21}"/>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3571EF2-453C-2646-B76D-87EC9F03E56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1A2B973E-0B88-E24D-9DDB-E3CA0EAEE268}"/>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FBAE7BC-24DF-5149-8EAC-FD990A65D4DB}"/>
              </a:ext>
            </a:extLst>
          </p:cNvPr>
          <p:cNvSpPr>
            <a:spLocks noGrp="1"/>
          </p:cNvSpPr>
          <p:nvPr>
            <p:ph type="dt" sz="half" idx="10"/>
          </p:nvPr>
        </p:nvSpPr>
        <p:spPr/>
        <p:txBody>
          <a:bodyPr/>
          <a:lstStyle/>
          <a:p>
            <a:fld id="{92081CFB-1F73-EA45-ADF7-47E3BA3C87BA}" type="datetimeFigureOut">
              <a:rPr lang="en-US" smtClean="0"/>
              <a:t>11/27/18</a:t>
            </a:fld>
            <a:endParaRPr lang="en-US"/>
          </a:p>
        </p:txBody>
      </p:sp>
      <p:sp>
        <p:nvSpPr>
          <p:cNvPr id="8" name="Footer Placeholder 7">
            <a:extLst>
              <a:ext uri="{FF2B5EF4-FFF2-40B4-BE49-F238E27FC236}">
                <a16:creationId xmlns:a16="http://schemas.microsoft.com/office/drawing/2014/main" id="{D6DF4247-8FD1-6D43-9C0A-3D7F46841D6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50CC9EC-246D-C745-B037-59CF5943446D}"/>
              </a:ext>
            </a:extLst>
          </p:cNvPr>
          <p:cNvSpPr>
            <a:spLocks noGrp="1"/>
          </p:cNvSpPr>
          <p:nvPr>
            <p:ph type="sldNum" sz="quarter" idx="12"/>
          </p:nvPr>
        </p:nvSpPr>
        <p:spPr/>
        <p:txBody>
          <a:bodyPr/>
          <a:lstStyle/>
          <a:p>
            <a:fld id="{1D0185BD-E638-E147-BEF9-D60499BBA7B0}" type="slidenum">
              <a:rPr lang="en-US" smtClean="0"/>
              <a:t>‹#›</a:t>
            </a:fld>
            <a:endParaRPr lang="en-US"/>
          </a:p>
        </p:txBody>
      </p:sp>
    </p:spTree>
    <p:extLst>
      <p:ext uri="{BB962C8B-B14F-4D97-AF65-F5344CB8AC3E}">
        <p14:creationId xmlns:p14="http://schemas.microsoft.com/office/powerpoint/2010/main" val="29622712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CCEB9D-59AF-424E-AEFC-38477D53A30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F382765-B382-2342-B72F-A5280665E69C}"/>
              </a:ext>
            </a:extLst>
          </p:cNvPr>
          <p:cNvSpPr>
            <a:spLocks noGrp="1"/>
          </p:cNvSpPr>
          <p:nvPr>
            <p:ph type="dt" sz="half" idx="10"/>
          </p:nvPr>
        </p:nvSpPr>
        <p:spPr/>
        <p:txBody>
          <a:bodyPr/>
          <a:lstStyle/>
          <a:p>
            <a:fld id="{92081CFB-1F73-EA45-ADF7-47E3BA3C87BA}" type="datetimeFigureOut">
              <a:rPr lang="en-US" smtClean="0"/>
              <a:t>11/27/18</a:t>
            </a:fld>
            <a:endParaRPr lang="en-US"/>
          </a:p>
        </p:txBody>
      </p:sp>
      <p:sp>
        <p:nvSpPr>
          <p:cNvPr id="4" name="Footer Placeholder 3">
            <a:extLst>
              <a:ext uri="{FF2B5EF4-FFF2-40B4-BE49-F238E27FC236}">
                <a16:creationId xmlns:a16="http://schemas.microsoft.com/office/drawing/2014/main" id="{07C083EF-AEFA-A440-B803-B20B09242FC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ACA18A4-9B07-5C4F-8897-3E12ED1CBF2A}"/>
              </a:ext>
            </a:extLst>
          </p:cNvPr>
          <p:cNvSpPr>
            <a:spLocks noGrp="1"/>
          </p:cNvSpPr>
          <p:nvPr>
            <p:ph type="sldNum" sz="quarter" idx="12"/>
          </p:nvPr>
        </p:nvSpPr>
        <p:spPr/>
        <p:txBody>
          <a:bodyPr/>
          <a:lstStyle/>
          <a:p>
            <a:fld id="{1D0185BD-E638-E147-BEF9-D60499BBA7B0}" type="slidenum">
              <a:rPr lang="en-US" smtClean="0"/>
              <a:t>‹#›</a:t>
            </a:fld>
            <a:endParaRPr lang="en-US"/>
          </a:p>
        </p:txBody>
      </p:sp>
    </p:spTree>
    <p:extLst>
      <p:ext uri="{BB962C8B-B14F-4D97-AF65-F5344CB8AC3E}">
        <p14:creationId xmlns:p14="http://schemas.microsoft.com/office/powerpoint/2010/main" val="33950399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C0C57F1-9605-0E4E-A917-93B3537DC57A}"/>
              </a:ext>
            </a:extLst>
          </p:cNvPr>
          <p:cNvSpPr>
            <a:spLocks noGrp="1"/>
          </p:cNvSpPr>
          <p:nvPr>
            <p:ph type="dt" sz="half" idx="10"/>
          </p:nvPr>
        </p:nvSpPr>
        <p:spPr/>
        <p:txBody>
          <a:bodyPr/>
          <a:lstStyle/>
          <a:p>
            <a:fld id="{92081CFB-1F73-EA45-ADF7-47E3BA3C87BA}" type="datetimeFigureOut">
              <a:rPr lang="en-US" smtClean="0"/>
              <a:t>11/27/18</a:t>
            </a:fld>
            <a:endParaRPr lang="en-US"/>
          </a:p>
        </p:txBody>
      </p:sp>
      <p:sp>
        <p:nvSpPr>
          <p:cNvPr id="3" name="Footer Placeholder 2">
            <a:extLst>
              <a:ext uri="{FF2B5EF4-FFF2-40B4-BE49-F238E27FC236}">
                <a16:creationId xmlns:a16="http://schemas.microsoft.com/office/drawing/2014/main" id="{81402F32-6B38-104A-8117-1D6002E49AB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AAA5AE3-632F-2347-A6D5-E9162BDAE9CB}"/>
              </a:ext>
            </a:extLst>
          </p:cNvPr>
          <p:cNvSpPr>
            <a:spLocks noGrp="1"/>
          </p:cNvSpPr>
          <p:nvPr>
            <p:ph type="sldNum" sz="quarter" idx="12"/>
          </p:nvPr>
        </p:nvSpPr>
        <p:spPr/>
        <p:txBody>
          <a:bodyPr/>
          <a:lstStyle/>
          <a:p>
            <a:fld id="{1D0185BD-E638-E147-BEF9-D60499BBA7B0}" type="slidenum">
              <a:rPr lang="en-US" smtClean="0"/>
              <a:t>‹#›</a:t>
            </a:fld>
            <a:endParaRPr lang="en-US"/>
          </a:p>
        </p:txBody>
      </p:sp>
    </p:spTree>
    <p:extLst>
      <p:ext uri="{BB962C8B-B14F-4D97-AF65-F5344CB8AC3E}">
        <p14:creationId xmlns:p14="http://schemas.microsoft.com/office/powerpoint/2010/main" val="17272707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402495-DE44-9648-AB68-28B31339044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754E4F0-F3B2-8E4E-992E-A58FF2807DF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6CB0451-9F50-D140-916A-1F1CC091022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FF3AD45-ADCD-8C43-A543-0C2A1239204F}"/>
              </a:ext>
            </a:extLst>
          </p:cNvPr>
          <p:cNvSpPr>
            <a:spLocks noGrp="1"/>
          </p:cNvSpPr>
          <p:nvPr>
            <p:ph type="dt" sz="half" idx="10"/>
          </p:nvPr>
        </p:nvSpPr>
        <p:spPr/>
        <p:txBody>
          <a:bodyPr/>
          <a:lstStyle/>
          <a:p>
            <a:fld id="{92081CFB-1F73-EA45-ADF7-47E3BA3C87BA}" type="datetimeFigureOut">
              <a:rPr lang="en-US" smtClean="0"/>
              <a:t>11/27/18</a:t>
            </a:fld>
            <a:endParaRPr lang="en-US"/>
          </a:p>
        </p:txBody>
      </p:sp>
      <p:sp>
        <p:nvSpPr>
          <p:cNvPr id="6" name="Footer Placeholder 5">
            <a:extLst>
              <a:ext uri="{FF2B5EF4-FFF2-40B4-BE49-F238E27FC236}">
                <a16:creationId xmlns:a16="http://schemas.microsoft.com/office/drawing/2014/main" id="{FEC36B34-A77A-0140-86E1-069392C8E5D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B812DBC-AAFC-C548-BC0F-59C9A80C342B}"/>
              </a:ext>
            </a:extLst>
          </p:cNvPr>
          <p:cNvSpPr>
            <a:spLocks noGrp="1"/>
          </p:cNvSpPr>
          <p:nvPr>
            <p:ph type="sldNum" sz="quarter" idx="12"/>
          </p:nvPr>
        </p:nvSpPr>
        <p:spPr/>
        <p:txBody>
          <a:bodyPr/>
          <a:lstStyle/>
          <a:p>
            <a:fld id="{1D0185BD-E638-E147-BEF9-D60499BBA7B0}" type="slidenum">
              <a:rPr lang="en-US" smtClean="0"/>
              <a:t>‹#›</a:t>
            </a:fld>
            <a:endParaRPr lang="en-US"/>
          </a:p>
        </p:txBody>
      </p:sp>
    </p:spTree>
    <p:extLst>
      <p:ext uri="{BB962C8B-B14F-4D97-AF65-F5344CB8AC3E}">
        <p14:creationId xmlns:p14="http://schemas.microsoft.com/office/powerpoint/2010/main" val="2709892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AC28C0-08DC-264C-8223-7051C675C50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2C84E25-FE94-C349-95B8-3695F00B4E6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B99A6EA-193B-0A40-A4D1-04E44DD5933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3A103FA-F6E5-9946-B3F1-DB6E439DB75B}"/>
              </a:ext>
            </a:extLst>
          </p:cNvPr>
          <p:cNvSpPr>
            <a:spLocks noGrp="1"/>
          </p:cNvSpPr>
          <p:nvPr>
            <p:ph type="dt" sz="half" idx="10"/>
          </p:nvPr>
        </p:nvSpPr>
        <p:spPr/>
        <p:txBody>
          <a:bodyPr/>
          <a:lstStyle/>
          <a:p>
            <a:fld id="{92081CFB-1F73-EA45-ADF7-47E3BA3C87BA}" type="datetimeFigureOut">
              <a:rPr lang="en-US" smtClean="0"/>
              <a:t>11/27/18</a:t>
            </a:fld>
            <a:endParaRPr lang="en-US"/>
          </a:p>
        </p:txBody>
      </p:sp>
      <p:sp>
        <p:nvSpPr>
          <p:cNvPr id="6" name="Footer Placeholder 5">
            <a:extLst>
              <a:ext uri="{FF2B5EF4-FFF2-40B4-BE49-F238E27FC236}">
                <a16:creationId xmlns:a16="http://schemas.microsoft.com/office/drawing/2014/main" id="{9564D023-9D25-114A-B911-A3B6E74C103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DD5E722-E04A-994B-A2CC-169795C3F156}"/>
              </a:ext>
            </a:extLst>
          </p:cNvPr>
          <p:cNvSpPr>
            <a:spLocks noGrp="1"/>
          </p:cNvSpPr>
          <p:nvPr>
            <p:ph type="sldNum" sz="quarter" idx="12"/>
          </p:nvPr>
        </p:nvSpPr>
        <p:spPr/>
        <p:txBody>
          <a:bodyPr/>
          <a:lstStyle/>
          <a:p>
            <a:fld id="{1D0185BD-E638-E147-BEF9-D60499BBA7B0}" type="slidenum">
              <a:rPr lang="en-US" smtClean="0"/>
              <a:t>‹#›</a:t>
            </a:fld>
            <a:endParaRPr lang="en-US"/>
          </a:p>
        </p:txBody>
      </p:sp>
    </p:spTree>
    <p:extLst>
      <p:ext uri="{BB962C8B-B14F-4D97-AF65-F5344CB8AC3E}">
        <p14:creationId xmlns:p14="http://schemas.microsoft.com/office/powerpoint/2010/main" val="7558813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A0B9FB6-96B7-7640-9C30-ECA8A9C8EFE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C4F8B59-1C7A-D347-A1B1-3C92659B2DF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57A5BB4-C11B-4F47-B9CC-513351540E4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2081CFB-1F73-EA45-ADF7-47E3BA3C87BA}" type="datetimeFigureOut">
              <a:rPr lang="en-US" smtClean="0"/>
              <a:t>11/27/18</a:t>
            </a:fld>
            <a:endParaRPr lang="en-US"/>
          </a:p>
        </p:txBody>
      </p:sp>
      <p:sp>
        <p:nvSpPr>
          <p:cNvPr id="5" name="Footer Placeholder 4">
            <a:extLst>
              <a:ext uri="{FF2B5EF4-FFF2-40B4-BE49-F238E27FC236}">
                <a16:creationId xmlns:a16="http://schemas.microsoft.com/office/drawing/2014/main" id="{B935A627-1F56-C742-963B-ECD2D569E3B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88590A1-A638-8348-A748-E87DD6EE7B7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D0185BD-E638-E147-BEF9-D60499BBA7B0}" type="slidenum">
              <a:rPr lang="en-US" smtClean="0"/>
              <a:t>‹#›</a:t>
            </a:fld>
            <a:endParaRPr lang="en-US"/>
          </a:p>
        </p:txBody>
      </p:sp>
    </p:spTree>
    <p:extLst>
      <p:ext uri="{BB962C8B-B14F-4D97-AF65-F5344CB8AC3E}">
        <p14:creationId xmlns:p14="http://schemas.microsoft.com/office/powerpoint/2010/main" val="38033441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mailto:hatang@Indiana.edu"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7.tiff"/><Relationship Id="rId7" Type="http://schemas.openxmlformats.org/officeDocument/2006/relationships/image" Target="../media/image21.tiff"/><Relationship Id="rId2" Type="http://schemas.openxmlformats.org/officeDocument/2006/relationships/image" Target="../media/image16.tiff"/><Relationship Id="rId1" Type="http://schemas.openxmlformats.org/officeDocument/2006/relationships/slideLayout" Target="../slideLayouts/slideLayout2.xml"/><Relationship Id="rId6" Type="http://schemas.openxmlformats.org/officeDocument/2006/relationships/image" Target="../media/image20.tiff"/><Relationship Id="rId5" Type="http://schemas.openxmlformats.org/officeDocument/2006/relationships/image" Target="../media/image19.tiff"/><Relationship Id="rId4" Type="http://schemas.openxmlformats.org/officeDocument/2006/relationships/image" Target="../media/image18.tiff"/></Relationships>
</file>

<file path=ppt/slides/_rels/slide22.xml.rels><?xml version="1.0" encoding="UTF-8" standalone="yes"?>
<Relationships xmlns="http://schemas.openxmlformats.org/package/2006/relationships"><Relationship Id="rId2" Type="http://schemas.openxmlformats.org/officeDocument/2006/relationships/image" Target="../media/image22.tif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3.tif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image" Target="../media/image24.tiff"/><Relationship Id="rId1" Type="http://schemas.openxmlformats.org/officeDocument/2006/relationships/slideLayout" Target="../slideLayouts/slideLayout2.xml"/><Relationship Id="rId5" Type="http://schemas.openxmlformats.org/officeDocument/2006/relationships/image" Target="../media/image27.tiff"/><Relationship Id="rId4" Type="http://schemas.openxmlformats.org/officeDocument/2006/relationships/image" Target="../media/image26.tiff"/></Relationships>
</file>

<file path=ppt/slides/_rels/slide25.xml.rels><?xml version="1.0" encoding="UTF-8" standalone="yes"?>
<Relationships xmlns="http://schemas.openxmlformats.org/package/2006/relationships"><Relationship Id="rId2" Type="http://schemas.openxmlformats.org/officeDocument/2006/relationships/image" Target="../media/image28.tif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image" Target="../media/image29.tiff"/><Relationship Id="rId1" Type="http://schemas.openxmlformats.org/officeDocument/2006/relationships/slideLayout" Target="../slideLayouts/slideLayout2.xml"/><Relationship Id="rId5" Type="http://schemas.openxmlformats.org/officeDocument/2006/relationships/image" Target="../media/image32.tiff"/><Relationship Id="rId4" Type="http://schemas.openxmlformats.org/officeDocument/2006/relationships/image" Target="../media/image31.tiff"/></Relationships>
</file>

<file path=ppt/slides/_rels/slide27.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tiff"/><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5.tiff"/><Relationship Id="rId2" Type="http://schemas.openxmlformats.org/officeDocument/2006/relationships/image" Target="../media/image34.tiff"/><Relationship Id="rId1" Type="http://schemas.openxmlformats.org/officeDocument/2006/relationships/slideLayout" Target="../slideLayouts/slideLayout2.xml"/><Relationship Id="rId5" Type="http://schemas.openxmlformats.org/officeDocument/2006/relationships/image" Target="../media/image37.tiff"/><Relationship Id="rId4" Type="http://schemas.openxmlformats.org/officeDocument/2006/relationships/image" Target="../media/image36.tiff"/></Relationships>
</file>

<file path=ppt/slides/_rels/slide32.xml.rels><?xml version="1.0" encoding="UTF-8" standalone="yes"?>
<Relationships xmlns="http://schemas.openxmlformats.org/package/2006/relationships"><Relationship Id="rId3" Type="http://schemas.openxmlformats.org/officeDocument/2006/relationships/image" Target="../media/image39.tiff"/><Relationship Id="rId2" Type="http://schemas.openxmlformats.org/officeDocument/2006/relationships/image" Target="../media/image38.tif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1.tiff"/><Relationship Id="rId2" Type="http://schemas.openxmlformats.org/officeDocument/2006/relationships/image" Target="../media/image40.tif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9882AA-E883-524D-B9BB-865B83715A64}"/>
              </a:ext>
            </a:extLst>
          </p:cNvPr>
          <p:cNvSpPr>
            <a:spLocks noGrp="1"/>
          </p:cNvSpPr>
          <p:nvPr>
            <p:ph type="ctrTitle"/>
          </p:nvPr>
        </p:nvSpPr>
        <p:spPr/>
        <p:txBody>
          <a:bodyPr>
            <a:normAutofit fontScale="90000"/>
          </a:bodyPr>
          <a:lstStyle/>
          <a:p>
            <a:r>
              <a:rPr lang="en-US" dirty="0"/>
              <a:t>Machine Learning: introduction and preliminaries</a:t>
            </a:r>
          </a:p>
        </p:txBody>
      </p:sp>
      <p:sp>
        <p:nvSpPr>
          <p:cNvPr id="3" name="Subtitle 2">
            <a:extLst>
              <a:ext uri="{FF2B5EF4-FFF2-40B4-BE49-F238E27FC236}">
                <a16:creationId xmlns:a16="http://schemas.microsoft.com/office/drawing/2014/main" id="{AE8E4EC3-C3B5-A544-868F-E08568267A76}"/>
              </a:ext>
            </a:extLst>
          </p:cNvPr>
          <p:cNvSpPr>
            <a:spLocks noGrp="1"/>
          </p:cNvSpPr>
          <p:nvPr>
            <p:ph type="subTitle" idx="1"/>
          </p:nvPr>
        </p:nvSpPr>
        <p:spPr/>
        <p:txBody>
          <a:bodyPr/>
          <a:lstStyle/>
          <a:p>
            <a:r>
              <a:rPr lang="en-US" dirty="0" err="1"/>
              <a:t>Haixu</a:t>
            </a:r>
            <a:r>
              <a:rPr lang="en-US" dirty="0"/>
              <a:t> Tang</a:t>
            </a:r>
          </a:p>
          <a:p>
            <a:r>
              <a:rPr lang="en-US" dirty="0"/>
              <a:t>School of Informatics, Computing, and Engineering</a:t>
            </a:r>
          </a:p>
          <a:p>
            <a:r>
              <a:rPr lang="en-US" dirty="0"/>
              <a:t>Indiana University</a:t>
            </a:r>
          </a:p>
        </p:txBody>
      </p:sp>
    </p:spTree>
    <p:extLst>
      <p:ext uri="{BB962C8B-B14F-4D97-AF65-F5344CB8AC3E}">
        <p14:creationId xmlns:p14="http://schemas.microsoft.com/office/powerpoint/2010/main" val="15375367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34349F-C6C9-BB46-914A-319195D8668B}"/>
              </a:ext>
            </a:extLst>
          </p:cNvPr>
          <p:cNvSpPr>
            <a:spLocks noGrp="1"/>
          </p:cNvSpPr>
          <p:nvPr>
            <p:ph type="title"/>
          </p:nvPr>
        </p:nvSpPr>
        <p:spPr/>
        <p:txBody>
          <a:bodyPr>
            <a:normAutofit fontScale="90000"/>
          </a:bodyPr>
          <a:lstStyle/>
          <a:p>
            <a:r>
              <a:rPr lang="en-US" dirty="0"/>
              <a:t>Un-supervised Learning: Dimension Reduction by Principle Component Analysis (PCA)</a:t>
            </a:r>
          </a:p>
        </p:txBody>
      </p:sp>
      <p:pic>
        <p:nvPicPr>
          <p:cNvPr id="4" name="Picture 3">
            <a:extLst>
              <a:ext uri="{FF2B5EF4-FFF2-40B4-BE49-F238E27FC236}">
                <a16:creationId xmlns:a16="http://schemas.microsoft.com/office/drawing/2014/main" id="{6A4F8423-CB33-9B40-A86E-1AB225C49EE1}"/>
              </a:ext>
            </a:extLst>
          </p:cNvPr>
          <p:cNvPicPr>
            <a:picLocks noChangeAspect="1"/>
          </p:cNvPicPr>
          <p:nvPr/>
        </p:nvPicPr>
        <p:blipFill>
          <a:blip r:embed="rId2"/>
          <a:stretch>
            <a:fillRect/>
          </a:stretch>
        </p:blipFill>
        <p:spPr>
          <a:xfrm>
            <a:off x="1133929" y="2032001"/>
            <a:ext cx="9271000" cy="4470400"/>
          </a:xfrm>
          <a:prstGeom prst="rect">
            <a:avLst/>
          </a:prstGeom>
        </p:spPr>
      </p:pic>
    </p:spTree>
    <p:extLst>
      <p:ext uri="{BB962C8B-B14F-4D97-AF65-F5344CB8AC3E}">
        <p14:creationId xmlns:p14="http://schemas.microsoft.com/office/powerpoint/2010/main" val="8761773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58E95D-17EC-3B4D-8A02-4A8EC4EE0F19}"/>
              </a:ext>
            </a:extLst>
          </p:cNvPr>
          <p:cNvSpPr>
            <a:spLocks noGrp="1"/>
          </p:cNvSpPr>
          <p:nvPr>
            <p:ph type="title"/>
          </p:nvPr>
        </p:nvSpPr>
        <p:spPr/>
        <p:txBody>
          <a:bodyPr/>
          <a:lstStyle/>
          <a:p>
            <a:r>
              <a:rPr lang="en-US" dirty="0"/>
              <a:t>Machine Learning Processes</a:t>
            </a:r>
          </a:p>
        </p:txBody>
      </p:sp>
      <p:sp>
        <p:nvSpPr>
          <p:cNvPr id="3" name="Content Placeholder 2">
            <a:extLst>
              <a:ext uri="{FF2B5EF4-FFF2-40B4-BE49-F238E27FC236}">
                <a16:creationId xmlns:a16="http://schemas.microsoft.com/office/drawing/2014/main" id="{097EFD97-CC82-E840-9322-A7E7CA4510B5}"/>
              </a:ext>
            </a:extLst>
          </p:cNvPr>
          <p:cNvSpPr>
            <a:spLocks noGrp="1"/>
          </p:cNvSpPr>
          <p:nvPr>
            <p:ph idx="1"/>
          </p:nvPr>
        </p:nvSpPr>
        <p:spPr/>
        <p:txBody>
          <a:bodyPr>
            <a:normAutofit lnSpcReduction="10000"/>
          </a:bodyPr>
          <a:lstStyle/>
          <a:p>
            <a:r>
              <a:rPr lang="en-US" dirty="0"/>
              <a:t>Data Collection and Preparation</a:t>
            </a:r>
          </a:p>
          <a:p>
            <a:r>
              <a:rPr lang="en-US" dirty="0"/>
              <a:t>Feature Selection / Engineering</a:t>
            </a:r>
          </a:p>
          <a:p>
            <a:pPr lvl="1"/>
            <a:r>
              <a:rPr lang="en-US" dirty="0"/>
              <a:t>Identification of features that are useful for the learning</a:t>
            </a:r>
          </a:p>
          <a:p>
            <a:pPr lvl="1"/>
            <a:r>
              <a:rPr lang="en-US" dirty="0"/>
              <a:t>The features can be collected without significant expense or time, and that they are robust  to noise and other corruption of the data that may arise in the collection process.</a:t>
            </a:r>
          </a:p>
          <a:p>
            <a:pPr lvl="1"/>
            <a:r>
              <a:rPr lang="en-US" dirty="0"/>
              <a:t>Exploratory data analysis</a:t>
            </a:r>
          </a:p>
          <a:p>
            <a:r>
              <a:rPr lang="en-US" dirty="0"/>
              <a:t>Algorithm Choice</a:t>
            </a:r>
          </a:p>
          <a:p>
            <a:r>
              <a:rPr lang="en-US" dirty="0"/>
              <a:t>Parameter and Model Selection</a:t>
            </a:r>
          </a:p>
          <a:p>
            <a:pPr lvl="1"/>
            <a:r>
              <a:rPr lang="en-US" dirty="0"/>
              <a:t>For many of the algorithms there are parameters that have to be set manually, or that require experimentation to identify appropriate values.</a:t>
            </a:r>
          </a:p>
          <a:p>
            <a:pPr lvl="1"/>
            <a:endParaRPr lang="en-US" dirty="0"/>
          </a:p>
          <a:p>
            <a:endParaRPr lang="en-US" dirty="0"/>
          </a:p>
          <a:p>
            <a:endParaRPr lang="en-US" dirty="0"/>
          </a:p>
        </p:txBody>
      </p:sp>
    </p:spTree>
    <p:extLst>
      <p:ext uri="{BB962C8B-B14F-4D97-AF65-F5344CB8AC3E}">
        <p14:creationId xmlns:p14="http://schemas.microsoft.com/office/powerpoint/2010/main" val="32233084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B6E667-4801-F54E-BE54-B1FA87561273}"/>
              </a:ext>
            </a:extLst>
          </p:cNvPr>
          <p:cNvSpPr>
            <a:spLocks noGrp="1"/>
          </p:cNvSpPr>
          <p:nvPr>
            <p:ph type="title"/>
          </p:nvPr>
        </p:nvSpPr>
        <p:spPr/>
        <p:txBody>
          <a:bodyPr/>
          <a:lstStyle/>
          <a:p>
            <a:r>
              <a:rPr lang="en-US" dirty="0"/>
              <a:t>Machine Learning using Python</a:t>
            </a:r>
          </a:p>
        </p:txBody>
      </p:sp>
      <p:sp>
        <p:nvSpPr>
          <p:cNvPr id="3" name="Content Placeholder 2">
            <a:extLst>
              <a:ext uri="{FF2B5EF4-FFF2-40B4-BE49-F238E27FC236}">
                <a16:creationId xmlns:a16="http://schemas.microsoft.com/office/drawing/2014/main" id="{CBB2473F-1231-B949-9DF4-2E965A4A2911}"/>
              </a:ext>
            </a:extLst>
          </p:cNvPr>
          <p:cNvSpPr>
            <a:spLocks noGrp="1"/>
          </p:cNvSpPr>
          <p:nvPr>
            <p:ph idx="1"/>
          </p:nvPr>
        </p:nvSpPr>
        <p:spPr/>
        <p:txBody>
          <a:bodyPr>
            <a:normAutofit lnSpcReduction="10000"/>
          </a:bodyPr>
          <a:lstStyle/>
          <a:p>
            <a:r>
              <a:rPr lang="en-US" dirty="0"/>
              <a:t>Why Python?</a:t>
            </a:r>
          </a:p>
          <a:p>
            <a:pPr lvl="1"/>
            <a:r>
              <a:rPr lang="en-US" dirty="0"/>
              <a:t>Easy to implement</a:t>
            </a:r>
          </a:p>
          <a:p>
            <a:pPr lvl="1"/>
            <a:r>
              <a:rPr lang="en-US" dirty="0"/>
              <a:t>Lots of packages for ML</a:t>
            </a:r>
          </a:p>
          <a:p>
            <a:r>
              <a:rPr lang="en-US" dirty="0"/>
              <a:t>Python scientific packages</a:t>
            </a:r>
          </a:p>
          <a:p>
            <a:pPr lvl="1"/>
            <a:r>
              <a:rPr lang="en-US" dirty="0"/>
              <a:t>NumPy (Appendix A in MLAP) </a:t>
            </a:r>
          </a:p>
          <a:p>
            <a:pPr lvl="1"/>
            <a:r>
              <a:rPr lang="en-US" dirty="0"/>
              <a:t>Matplotlib</a:t>
            </a:r>
          </a:p>
          <a:p>
            <a:pPr lvl="1"/>
            <a:r>
              <a:rPr lang="en-US" dirty="0"/>
              <a:t>pandas</a:t>
            </a:r>
          </a:p>
          <a:p>
            <a:pPr lvl="1"/>
            <a:r>
              <a:rPr lang="en-US" dirty="0" err="1"/>
              <a:t>Scikit</a:t>
            </a:r>
            <a:r>
              <a:rPr lang="en-US" dirty="0"/>
              <a:t>-learn</a:t>
            </a:r>
          </a:p>
          <a:p>
            <a:r>
              <a:rPr lang="en-US" dirty="0"/>
              <a:t>Sample codes:</a:t>
            </a:r>
          </a:p>
          <a:p>
            <a:pPr lvl="1"/>
            <a:r>
              <a:rPr lang="en-US" dirty="0"/>
              <a:t>MLAP:  http://</a:t>
            </a:r>
            <a:r>
              <a:rPr lang="en-US" dirty="0" err="1"/>
              <a:t>homepages.ecs.vuw.ac.nz</a:t>
            </a:r>
            <a:r>
              <a:rPr lang="en-US" dirty="0"/>
              <a:t>/~</a:t>
            </a:r>
            <a:r>
              <a:rPr lang="en-US" dirty="0" err="1"/>
              <a:t>marslast</a:t>
            </a:r>
            <a:r>
              <a:rPr lang="en-US" dirty="0"/>
              <a:t>/</a:t>
            </a:r>
            <a:r>
              <a:rPr lang="en-US" dirty="0" err="1"/>
              <a:t>MLbook.html</a:t>
            </a:r>
            <a:endParaRPr lang="en-US" dirty="0"/>
          </a:p>
          <a:p>
            <a:pPr lvl="1"/>
            <a:r>
              <a:rPr lang="en-US" dirty="0"/>
              <a:t>PML: https://</a:t>
            </a:r>
            <a:r>
              <a:rPr lang="en-US" dirty="0" err="1"/>
              <a:t>github.com</a:t>
            </a:r>
            <a:r>
              <a:rPr lang="en-US" dirty="0"/>
              <a:t>/</a:t>
            </a:r>
            <a:r>
              <a:rPr lang="en-US" dirty="0" err="1"/>
              <a:t>rasbt</a:t>
            </a:r>
            <a:r>
              <a:rPr lang="en-US" dirty="0"/>
              <a:t>/python-machine-learning-book-2nd-edition</a:t>
            </a:r>
          </a:p>
        </p:txBody>
      </p:sp>
    </p:spTree>
    <p:extLst>
      <p:ext uri="{BB962C8B-B14F-4D97-AF65-F5344CB8AC3E}">
        <p14:creationId xmlns:p14="http://schemas.microsoft.com/office/powerpoint/2010/main" val="37414710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2D46A-BF47-C142-9130-AF9988AAE8AE}"/>
              </a:ext>
            </a:extLst>
          </p:cNvPr>
          <p:cNvSpPr>
            <a:spLocks noGrp="1"/>
          </p:cNvSpPr>
          <p:nvPr>
            <p:ph type="title"/>
          </p:nvPr>
        </p:nvSpPr>
        <p:spPr/>
        <p:txBody>
          <a:bodyPr/>
          <a:lstStyle/>
          <a:p>
            <a:r>
              <a:rPr lang="en-US" dirty="0"/>
              <a:t>Practices (30 pts of final grade!)</a:t>
            </a:r>
          </a:p>
        </p:txBody>
      </p:sp>
      <p:sp>
        <p:nvSpPr>
          <p:cNvPr id="3" name="Content Placeholder 2">
            <a:extLst>
              <a:ext uri="{FF2B5EF4-FFF2-40B4-BE49-F238E27FC236}">
                <a16:creationId xmlns:a16="http://schemas.microsoft.com/office/drawing/2014/main" id="{E22CF73D-0777-134F-B435-4E3B9DD3F21F}"/>
              </a:ext>
            </a:extLst>
          </p:cNvPr>
          <p:cNvSpPr>
            <a:spLocks noGrp="1"/>
          </p:cNvSpPr>
          <p:nvPr>
            <p:ph idx="1"/>
          </p:nvPr>
        </p:nvSpPr>
        <p:spPr/>
        <p:txBody>
          <a:bodyPr>
            <a:normAutofit/>
          </a:bodyPr>
          <a:lstStyle/>
          <a:p>
            <a:r>
              <a:rPr lang="en-US" dirty="0"/>
              <a:t>Practice I: Building first Predictor (Wine Dataset)</a:t>
            </a:r>
          </a:p>
          <a:p>
            <a:r>
              <a:rPr lang="en-US" dirty="0"/>
              <a:t>Practice II: Model Evaluation (Breast Cancer Dataset)</a:t>
            </a:r>
          </a:p>
          <a:p>
            <a:r>
              <a:rPr lang="en-US" dirty="0"/>
              <a:t>Practice III: Text data processing (Movie Review Dataset)</a:t>
            </a:r>
          </a:p>
          <a:p>
            <a:r>
              <a:rPr lang="en-US" dirty="0"/>
              <a:t>Practice IV: Exploratory Data Analysis (Housing dataset)</a:t>
            </a:r>
          </a:p>
          <a:p>
            <a:r>
              <a:rPr lang="en-US" dirty="0"/>
              <a:t>Practice V: Building a web application (Movie Review Classifier)</a:t>
            </a:r>
          </a:p>
          <a:p>
            <a:r>
              <a:rPr lang="en-US" dirty="0"/>
              <a:t>Practice VI: sentiment analysis using IMDb movie reviews</a:t>
            </a:r>
          </a:p>
          <a:p>
            <a:endParaRPr lang="en-US" dirty="0"/>
          </a:p>
        </p:txBody>
      </p:sp>
    </p:spTree>
    <p:extLst>
      <p:ext uri="{BB962C8B-B14F-4D97-AF65-F5344CB8AC3E}">
        <p14:creationId xmlns:p14="http://schemas.microsoft.com/office/powerpoint/2010/main" val="38463920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4C712-B93B-CF4D-91B5-0927040BFB1F}"/>
              </a:ext>
            </a:extLst>
          </p:cNvPr>
          <p:cNvSpPr>
            <a:spLocks noGrp="1"/>
          </p:cNvSpPr>
          <p:nvPr>
            <p:ph type="title"/>
          </p:nvPr>
        </p:nvSpPr>
        <p:spPr/>
        <p:txBody>
          <a:bodyPr/>
          <a:lstStyle/>
          <a:p>
            <a:r>
              <a:rPr lang="en-US" dirty="0"/>
              <a:t>Terminology for ML</a:t>
            </a:r>
          </a:p>
        </p:txBody>
      </p:sp>
      <p:sp>
        <p:nvSpPr>
          <p:cNvPr id="3" name="Content Placeholder 2">
            <a:extLst>
              <a:ext uri="{FF2B5EF4-FFF2-40B4-BE49-F238E27FC236}">
                <a16:creationId xmlns:a16="http://schemas.microsoft.com/office/drawing/2014/main" id="{21A5A0E6-93AB-7B44-B536-4EDC2DB535B5}"/>
              </a:ext>
            </a:extLst>
          </p:cNvPr>
          <p:cNvSpPr>
            <a:spLocks noGrp="1"/>
          </p:cNvSpPr>
          <p:nvPr>
            <p:ph idx="1"/>
          </p:nvPr>
        </p:nvSpPr>
        <p:spPr/>
        <p:txBody>
          <a:bodyPr>
            <a:normAutofit fontScale="85000" lnSpcReduction="20000"/>
          </a:bodyPr>
          <a:lstStyle/>
          <a:p>
            <a:r>
              <a:rPr lang="en-US" dirty="0"/>
              <a:t>Inputs:  An input vector is the data given as one input to the algorithm. Written as x , with elements x</a:t>
            </a:r>
            <a:r>
              <a:rPr lang="en-US" baseline="-25000" dirty="0"/>
              <a:t>i</a:t>
            </a:r>
            <a:r>
              <a:rPr lang="en-US" dirty="0"/>
              <a:t>, where </a:t>
            </a:r>
            <a:r>
              <a:rPr lang="en-US" dirty="0" err="1"/>
              <a:t>i</a:t>
            </a:r>
            <a:r>
              <a:rPr lang="en-US" dirty="0"/>
              <a:t> runs from 1 to the number of input dimensions, m.</a:t>
            </a:r>
          </a:p>
          <a:p>
            <a:r>
              <a:rPr lang="en-US" dirty="0"/>
              <a:t>Outputs:  The output vector is y , with elements </a:t>
            </a:r>
            <a:r>
              <a:rPr lang="en-US" dirty="0" err="1"/>
              <a:t>yj</a:t>
            </a:r>
            <a:r>
              <a:rPr lang="en-US" dirty="0"/>
              <a:t>  , where j  runs from 1 to the number of output dimensions, n .</a:t>
            </a:r>
          </a:p>
          <a:p>
            <a:r>
              <a:rPr lang="en-US" dirty="0"/>
              <a:t>Targets:  The target vector t , with elements </a:t>
            </a:r>
            <a:r>
              <a:rPr lang="en-US" dirty="0" err="1"/>
              <a:t>tj</a:t>
            </a:r>
            <a:r>
              <a:rPr lang="en-US" dirty="0"/>
              <a:t>  , where j  runs from 1 to the number of output dimensions, n , are the extra data that we need for supervised learning, since they provide the ‘correct’ answers that the algorithm is learning about.</a:t>
            </a:r>
          </a:p>
          <a:p>
            <a:r>
              <a:rPr lang="en-US" dirty="0"/>
              <a:t>Error E, a function that computes the inaccuracies of the ML model as a function of the outputs y and targets t.</a:t>
            </a:r>
          </a:p>
          <a:p>
            <a:r>
              <a:rPr lang="en-US" sz="2300" dirty="0"/>
              <a:t>Weights: </a:t>
            </a:r>
            <a:r>
              <a:rPr lang="en-US" sz="2300" dirty="0" err="1"/>
              <a:t>w</a:t>
            </a:r>
            <a:r>
              <a:rPr lang="en-US" sz="2300" baseline="-25000" dirty="0" err="1"/>
              <a:t>ij</a:t>
            </a:r>
            <a:r>
              <a:rPr lang="en-US" sz="2300" dirty="0"/>
              <a:t>, are the weighted connections between nodes </a:t>
            </a:r>
            <a:r>
              <a:rPr lang="en-US" sz="2300" dirty="0" err="1"/>
              <a:t>i</a:t>
            </a:r>
            <a:r>
              <a:rPr lang="en-US" sz="2300" dirty="0"/>
              <a:t> and j. For neural networks these weights are analogous to the synapses in the brain. They are arranged into a matrix W.</a:t>
            </a:r>
          </a:p>
          <a:p>
            <a:r>
              <a:rPr lang="en-US" sz="2300" dirty="0"/>
              <a:t>Activation Function: For neural networks, g(·) is a mathematical function that describes the firing of the neuron as a response to the weighted inputs, such as a threshold function.</a:t>
            </a:r>
          </a:p>
          <a:p>
            <a:endParaRPr lang="en-US" dirty="0"/>
          </a:p>
          <a:p>
            <a:endParaRPr lang="en-US" dirty="0"/>
          </a:p>
          <a:p>
            <a:endParaRPr lang="en-US" dirty="0"/>
          </a:p>
        </p:txBody>
      </p:sp>
    </p:spTree>
    <p:extLst>
      <p:ext uri="{BB962C8B-B14F-4D97-AF65-F5344CB8AC3E}">
        <p14:creationId xmlns:p14="http://schemas.microsoft.com/office/powerpoint/2010/main" val="21857007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D0C7C9-8C13-E248-A6DB-4B240D99278B}"/>
              </a:ext>
            </a:extLst>
          </p:cNvPr>
          <p:cNvSpPr>
            <a:spLocks noGrp="1"/>
          </p:cNvSpPr>
          <p:nvPr>
            <p:ph type="title"/>
          </p:nvPr>
        </p:nvSpPr>
        <p:spPr/>
        <p:txBody>
          <a:bodyPr/>
          <a:lstStyle/>
          <a:p>
            <a:r>
              <a:rPr lang="en-US" dirty="0"/>
              <a:t>Weight space</a:t>
            </a:r>
          </a:p>
        </p:txBody>
      </p:sp>
      <p:pic>
        <p:nvPicPr>
          <p:cNvPr id="4" name="Picture 3">
            <a:extLst>
              <a:ext uri="{FF2B5EF4-FFF2-40B4-BE49-F238E27FC236}">
                <a16:creationId xmlns:a16="http://schemas.microsoft.com/office/drawing/2014/main" id="{A968225D-B183-F14C-B963-0FAD78E61FA5}"/>
              </a:ext>
            </a:extLst>
          </p:cNvPr>
          <p:cNvPicPr>
            <a:picLocks noChangeAspect="1"/>
          </p:cNvPicPr>
          <p:nvPr/>
        </p:nvPicPr>
        <p:blipFill>
          <a:blip r:embed="rId2"/>
          <a:stretch>
            <a:fillRect/>
          </a:stretch>
        </p:blipFill>
        <p:spPr>
          <a:xfrm>
            <a:off x="1273629" y="1467031"/>
            <a:ext cx="8022772" cy="5248230"/>
          </a:xfrm>
          <a:prstGeom prst="rect">
            <a:avLst/>
          </a:prstGeom>
        </p:spPr>
      </p:pic>
    </p:spTree>
    <p:extLst>
      <p:ext uri="{BB962C8B-B14F-4D97-AF65-F5344CB8AC3E}">
        <p14:creationId xmlns:p14="http://schemas.microsoft.com/office/powerpoint/2010/main" val="38689234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1B3E0E-F6EE-6948-A863-63BBCB8684E9}"/>
              </a:ext>
            </a:extLst>
          </p:cNvPr>
          <p:cNvSpPr>
            <a:spLocks noGrp="1"/>
          </p:cNvSpPr>
          <p:nvPr>
            <p:ph type="title"/>
          </p:nvPr>
        </p:nvSpPr>
        <p:spPr/>
        <p:txBody>
          <a:bodyPr/>
          <a:lstStyle/>
          <a:p>
            <a:r>
              <a:rPr lang="en-US" dirty="0"/>
              <a:t>The Curse of Dimensionality</a:t>
            </a:r>
          </a:p>
        </p:txBody>
      </p:sp>
      <p:sp>
        <p:nvSpPr>
          <p:cNvPr id="3" name="Content Placeholder 2">
            <a:extLst>
              <a:ext uri="{FF2B5EF4-FFF2-40B4-BE49-F238E27FC236}">
                <a16:creationId xmlns:a16="http://schemas.microsoft.com/office/drawing/2014/main" id="{960A6198-7557-164A-9828-95313A1CD6EA}"/>
              </a:ext>
            </a:extLst>
          </p:cNvPr>
          <p:cNvSpPr>
            <a:spLocks noGrp="1"/>
          </p:cNvSpPr>
          <p:nvPr>
            <p:ph idx="1"/>
          </p:nvPr>
        </p:nvSpPr>
        <p:spPr>
          <a:xfrm>
            <a:off x="674913" y="1570315"/>
            <a:ext cx="10885715" cy="1183771"/>
          </a:xfrm>
        </p:spPr>
        <p:txBody>
          <a:bodyPr>
            <a:normAutofit fontScale="85000" lnSpcReduction="20000"/>
          </a:bodyPr>
          <a:lstStyle/>
          <a:p>
            <a:r>
              <a:rPr lang="en-US" dirty="0"/>
              <a:t>As the number of dimensions increases, the volume of the unit hypersphere  does not increase with it.</a:t>
            </a:r>
          </a:p>
          <a:p>
            <a:pPr lvl="1"/>
            <a:r>
              <a:rPr lang="en-US" dirty="0"/>
              <a:t>Our algorithms try to separate data into classes based on the features; therefore as the number of features increases, so will the number of </a:t>
            </a:r>
            <a:r>
              <a:rPr lang="en-US" dirty="0" err="1"/>
              <a:t>datapoints</a:t>
            </a:r>
            <a:r>
              <a:rPr lang="en-US" dirty="0"/>
              <a:t> we need.</a:t>
            </a:r>
          </a:p>
          <a:p>
            <a:pPr lvl="1"/>
            <a:endParaRPr lang="en-US" dirty="0"/>
          </a:p>
          <a:p>
            <a:endParaRPr lang="en-US" dirty="0"/>
          </a:p>
        </p:txBody>
      </p:sp>
      <p:pic>
        <p:nvPicPr>
          <p:cNvPr id="4" name="Picture 3">
            <a:extLst>
              <a:ext uri="{FF2B5EF4-FFF2-40B4-BE49-F238E27FC236}">
                <a16:creationId xmlns:a16="http://schemas.microsoft.com/office/drawing/2014/main" id="{D62EC55A-4A88-B34F-9659-08014B142411}"/>
              </a:ext>
            </a:extLst>
          </p:cNvPr>
          <p:cNvPicPr>
            <a:picLocks noChangeAspect="1"/>
          </p:cNvPicPr>
          <p:nvPr/>
        </p:nvPicPr>
        <p:blipFill>
          <a:blip r:embed="rId2"/>
          <a:stretch>
            <a:fillRect/>
          </a:stretch>
        </p:blipFill>
        <p:spPr>
          <a:xfrm>
            <a:off x="1039686" y="2754086"/>
            <a:ext cx="4402263" cy="4233409"/>
          </a:xfrm>
          <a:prstGeom prst="rect">
            <a:avLst/>
          </a:prstGeom>
        </p:spPr>
      </p:pic>
      <p:pic>
        <p:nvPicPr>
          <p:cNvPr id="5" name="Picture 4">
            <a:extLst>
              <a:ext uri="{FF2B5EF4-FFF2-40B4-BE49-F238E27FC236}">
                <a16:creationId xmlns:a16="http://schemas.microsoft.com/office/drawing/2014/main" id="{E6B87FE8-909B-CE40-8CBC-17223904F51F}"/>
              </a:ext>
            </a:extLst>
          </p:cNvPr>
          <p:cNvPicPr>
            <a:picLocks noChangeAspect="1"/>
          </p:cNvPicPr>
          <p:nvPr/>
        </p:nvPicPr>
        <p:blipFill>
          <a:blip r:embed="rId3"/>
          <a:stretch>
            <a:fillRect/>
          </a:stretch>
        </p:blipFill>
        <p:spPr>
          <a:xfrm>
            <a:off x="6784974" y="2754086"/>
            <a:ext cx="3285672" cy="3351385"/>
          </a:xfrm>
          <a:prstGeom prst="rect">
            <a:avLst/>
          </a:prstGeom>
        </p:spPr>
      </p:pic>
      <p:sp>
        <p:nvSpPr>
          <p:cNvPr id="6" name="Rectangle 5">
            <a:extLst>
              <a:ext uri="{FF2B5EF4-FFF2-40B4-BE49-F238E27FC236}">
                <a16:creationId xmlns:a16="http://schemas.microsoft.com/office/drawing/2014/main" id="{9BEC1B5E-464F-0646-A82E-2F3FD64D84C5}"/>
              </a:ext>
            </a:extLst>
          </p:cNvPr>
          <p:cNvSpPr/>
          <p:nvPr/>
        </p:nvSpPr>
        <p:spPr>
          <a:xfrm>
            <a:off x="5747657" y="6309425"/>
            <a:ext cx="5910943" cy="369332"/>
          </a:xfrm>
          <a:prstGeom prst="rect">
            <a:avLst/>
          </a:prstGeom>
        </p:spPr>
        <p:txBody>
          <a:bodyPr wrap="square">
            <a:spAutoFit/>
          </a:bodyPr>
          <a:lstStyle/>
          <a:p>
            <a:r>
              <a:rPr lang="en-US" dirty="0" err="1">
                <a:effectLst/>
                <a:latin typeface="Helvetica" pitchFamily="2" charset="0"/>
              </a:rPr>
              <a:t>V</a:t>
            </a:r>
            <a:r>
              <a:rPr lang="en-US" baseline="-25000" dirty="0" err="1">
                <a:effectLst/>
                <a:latin typeface="Helvetica" pitchFamily="2" charset="0"/>
              </a:rPr>
              <a:t>n</a:t>
            </a:r>
            <a:r>
              <a:rPr lang="en-US" dirty="0">
                <a:effectLst/>
                <a:latin typeface="Helvetica" pitchFamily="2" charset="0"/>
              </a:rPr>
              <a:t> = (2𝛑/n)v</a:t>
            </a:r>
            <a:r>
              <a:rPr lang="en-US" baseline="-25000" dirty="0">
                <a:effectLst/>
                <a:latin typeface="Helvetica" pitchFamily="2" charset="0"/>
              </a:rPr>
              <a:t>n−2</a:t>
            </a:r>
            <a:r>
              <a:rPr lang="en-US" dirty="0">
                <a:effectLst/>
                <a:latin typeface="Helvetica" pitchFamily="2" charset="0"/>
              </a:rPr>
              <a:t>, n &gt; 2𝛑 , the volume starts to shrink.</a:t>
            </a:r>
          </a:p>
        </p:txBody>
      </p:sp>
    </p:spTree>
    <p:extLst>
      <p:ext uri="{BB962C8B-B14F-4D97-AF65-F5344CB8AC3E}">
        <p14:creationId xmlns:p14="http://schemas.microsoft.com/office/powerpoint/2010/main" val="30562726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1F5FA2-4B3E-CE48-8971-82CE46272E56}"/>
              </a:ext>
            </a:extLst>
          </p:cNvPr>
          <p:cNvSpPr>
            <a:spLocks noGrp="1"/>
          </p:cNvSpPr>
          <p:nvPr>
            <p:ph type="title"/>
          </p:nvPr>
        </p:nvSpPr>
        <p:spPr/>
        <p:txBody>
          <a:bodyPr/>
          <a:lstStyle/>
          <a:p>
            <a:r>
              <a:rPr lang="en-US" dirty="0"/>
              <a:t>Overfitting</a:t>
            </a:r>
          </a:p>
        </p:txBody>
      </p:sp>
      <p:pic>
        <p:nvPicPr>
          <p:cNvPr id="4" name="Picture 3">
            <a:extLst>
              <a:ext uri="{FF2B5EF4-FFF2-40B4-BE49-F238E27FC236}">
                <a16:creationId xmlns:a16="http://schemas.microsoft.com/office/drawing/2014/main" id="{3F29AD69-7794-B64E-B12D-B4D259E36B61}"/>
              </a:ext>
            </a:extLst>
          </p:cNvPr>
          <p:cNvPicPr>
            <a:picLocks noChangeAspect="1"/>
          </p:cNvPicPr>
          <p:nvPr/>
        </p:nvPicPr>
        <p:blipFill>
          <a:blip r:embed="rId2"/>
          <a:stretch>
            <a:fillRect/>
          </a:stretch>
        </p:blipFill>
        <p:spPr>
          <a:xfrm>
            <a:off x="1436914" y="1770116"/>
            <a:ext cx="8198757" cy="4480098"/>
          </a:xfrm>
          <a:prstGeom prst="rect">
            <a:avLst/>
          </a:prstGeom>
        </p:spPr>
      </p:pic>
    </p:spTree>
    <p:extLst>
      <p:ext uri="{BB962C8B-B14F-4D97-AF65-F5344CB8AC3E}">
        <p14:creationId xmlns:p14="http://schemas.microsoft.com/office/powerpoint/2010/main" val="18065080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F96FE9-6406-3041-A4DF-3352239A2628}"/>
              </a:ext>
            </a:extLst>
          </p:cNvPr>
          <p:cNvSpPr>
            <a:spLocks noGrp="1"/>
          </p:cNvSpPr>
          <p:nvPr>
            <p:ph type="title"/>
          </p:nvPr>
        </p:nvSpPr>
        <p:spPr/>
        <p:txBody>
          <a:bodyPr/>
          <a:lstStyle/>
          <a:p>
            <a:r>
              <a:rPr lang="en-US" dirty="0"/>
              <a:t>Training, Testing, and Validation Sets</a:t>
            </a:r>
          </a:p>
        </p:txBody>
      </p:sp>
      <p:pic>
        <p:nvPicPr>
          <p:cNvPr id="4" name="Picture 3">
            <a:extLst>
              <a:ext uri="{FF2B5EF4-FFF2-40B4-BE49-F238E27FC236}">
                <a16:creationId xmlns:a16="http://schemas.microsoft.com/office/drawing/2014/main" id="{C872F186-E5F1-3D48-8E3C-16D7909B82DC}"/>
              </a:ext>
            </a:extLst>
          </p:cNvPr>
          <p:cNvPicPr>
            <a:picLocks noChangeAspect="1"/>
          </p:cNvPicPr>
          <p:nvPr/>
        </p:nvPicPr>
        <p:blipFill>
          <a:blip r:embed="rId2"/>
          <a:stretch>
            <a:fillRect/>
          </a:stretch>
        </p:blipFill>
        <p:spPr>
          <a:xfrm>
            <a:off x="1088571" y="1591119"/>
            <a:ext cx="9556750" cy="4910374"/>
          </a:xfrm>
          <a:prstGeom prst="rect">
            <a:avLst/>
          </a:prstGeom>
        </p:spPr>
      </p:pic>
    </p:spTree>
    <p:extLst>
      <p:ext uri="{BB962C8B-B14F-4D97-AF65-F5344CB8AC3E}">
        <p14:creationId xmlns:p14="http://schemas.microsoft.com/office/powerpoint/2010/main" val="33263740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C38933E-F79D-0948-AD4C-1768617E9470}"/>
              </a:ext>
            </a:extLst>
          </p:cNvPr>
          <p:cNvPicPr>
            <a:picLocks noChangeAspect="1"/>
          </p:cNvPicPr>
          <p:nvPr/>
        </p:nvPicPr>
        <p:blipFill>
          <a:blip r:embed="rId2"/>
          <a:stretch>
            <a:fillRect/>
          </a:stretch>
        </p:blipFill>
        <p:spPr>
          <a:xfrm>
            <a:off x="1361701" y="0"/>
            <a:ext cx="9468598" cy="6858000"/>
          </a:xfrm>
          <a:prstGeom prst="rect">
            <a:avLst/>
          </a:prstGeom>
        </p:spPr>
      </p:pic>
    </p:spTree>
    <p:extLst>
      <p:ext uri="{BB962C8B-B14F-4D97-AF65-F5344CB8AC3E}">
        <p14:creationId xmlns:p14="http://schemas.microsoft.com/office/powerpoint/2010/main" val="26921029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440C21-EA18-6245-8FD3-45073CC7FB3D}"/>
              </a:ext>
            </a:extLst>
          </p:cNvPr>
          <p:cNvSpPr>
            <a:spLocks noGrp="1"/>
          </p:cNvSpPr>
          <p:nvPr>
            <p:ph type="title"/>
          </p:nvPr>
        </p:nvSpPr>
        <p:spPr/>
        <p:txBody>
          <a:bodyPr/>
          <a:lstStyle/>
          <a:p>
            <a:r>
              <a:rPr lang="en-US" dirty="0"/>
              <a:t>B455: Principles of Machine Learning</a:t>
            </a:r>
          </a:p>
        </p:txBody>
      </p:sp>
      <p:sp>
        <p:nvSpPr>
          <p:cNvPr id="3" name="Content Placeholder 2">
            <a:extLst>
              <a:ext uri="{FF2B5EF4-FFF2-40B4-BE49-F238E27FC236}">
                <a16:creationId xmlns:a16="http://schemas.microsoft.com/office/drawing/2014/main" id="{0C7929B5-A081-9640-9A76-EB55E8DA5674}"/>
              </a:ext>
            </a:extLst>
          </p:cNvPr>
          <p:cNvSpPr>
            <a:spLocks noGrp="1"/>
          </p:cNvSpPr>
          <p:nvPr>
            <p:ph idx="1"/>
          </p:nvPr>
        </p:nvSpPr>
        <p:spPr/>
        <p:txBody>
          <a:bodyPr>
            <a:normAutofit/>
          </a:bodyPr>
          <a:lstStyle/>
          <a:p>
            <a:r>
              <a:rPr lang="en-US" dirty="0"/>
              <a:t>Content: In this course, we explore machine learning algorithms that can learn from and make predictions on data.</a:t>
            </a:r>
          </a:p>
          <a:p>
            <a:r>
              <a:rPr lang="en-US" dirty="0"/>
              <a:t>Instructor: </a:t>
            </a:r>
            <a:r>
              <a:rPr lang="en-US" dirty="0" err="1"/>
              <a:t>Haixu</a:t>
            </a:r>
            <a:r>
              <a:rPr lang="en-US" dirty="0"/>
              <a:t> Tang (</a:t>
            </a:r>
            <a:r>
              <a:rPr lang="en-US" dirty="0">
                <a:hlinkClick r:id="rId2"/>
              </a:rPr>
              <a:t>hatang@Indiana.edu</a:t>
            </a:r>
            <a:r>
              <a:rPr lang="en-US" dirty="0"/>
              <a:t>; Office: </a:t>
            </a:r>
            <a:r>
              <a:rPr lang="en-US" dirty="0" err="1"/>
              <a:t>Luddy</a:t>
            </a:r>
            <a:r>
              <a:rPr lang="en-US" dirty="0"/>
              <a:t> 2060)</a:t>
            </a:r>
          </a:p>
          <a:p>
            <a:pPr lvl="1"/>
            <a:r>
              <a:rPr lang="en-US" dirty="0"/>
              <a:t>Office hour: 10-11a, every </a:t>
            </a:r>
            <a:r>
              <a:rPr lang="en-US" dirty="0" err="1"/>
              <a:t>Thr</a:t>
            </a:r>
            <a:r>
              <a:rPr lang="en-US" dirty="0"/>
              <a:t> or by appointment</a:t>
            </a:r>
          </a:p>
          <a:p>
            <a:r>
              <a:rPr lang="en-US" dirty="0"/>
              <a:t>AIs: </a:t>
            </a:r>
          </a:p>
          <a:p>
            <a:r>
              <a:rPr lang="en-US" dirty="0"/>
              <a:t>Lectures: MW 2:30-3:45p; WY 015</a:t>
            </a:r>
          </a:p>
          <a:p>
            <a:r>
              <a:rPr lang="en-US" dirty="0"/>
              <a:t>Grading: Five assignments (15%), 5+1 Practices (25%), One mid-term exam (30%), Final exam (30%)</a:t>
            </a:r>
          </a:p>
          <a:p>
            <a:r>
              <a:rPr lang="en-US" dirty="0"/>
              <a:t>Prerequisite: programming (python), MATH-M 211</a:t>
            </a:r>
          </a:p>
        </p:txBody>
      </p:sp>
    </p:spTree>
    <p:extLst>
      <p:ext uri="{BB962C8B-B14F-4D97-AF65-F5344CB8AC3E}">
        <p14:creationId xmlns:p14="http://schemas.microsoft.com/office/powerpoint/2010/main" val="37259288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24EBED-B7B5-3344-8670-BE9ACD617D0B}"/>
              </a:ext>
            </a:extLst>
          </p:cNvPr>
          <p:cNvSpPr>
            <a:spLocks noGrp="1"/>
          </p:cNvSpPr>
          <p:nvPr>
            <p:ph type="title"/>
          </p:nvPr>
        </p:nvSpPr>
        <p:spPr/>
        <p:txBody>
          <a:bodyPr/>
          <a:lstStyle/>
          <a:p>
            <a:r>
              <a:rPr lang="en-US" dirty="0"/>
              <a:t>The Confusion Matrix</a:t>
            </a:r>
          </a:p>
        </p:txBody>
      </p:sp>
      <p:sp>
        <p:nvSpPr>
          <p:cNvPr id="3" name="Content Placeholder 2">
            <a:extLst>
              <a:ext uri="{FF2B5EF4-FFF2-40B4-BE49-F238E27FC236}">
                <a16:creationId xmlns:a16="http://schemas.microsoft.com/office/drawing/2014/main" id="{A33F238A-D709-FB41-B03E-4E70B605CAA6}"/>
              </a:ext>
            </a:extLst>
          </p:cNvPr>
          <p:cNvSpPr>
            <a:spLocks noGrp="1"/>
          </p:cNvSpPr>
          <p:nvPr>
            <p:ph idx="1"/>
          </p:nvPr>
        </p:nvSpPr>
        <p:spPr>
          <a:xfrm>
            <a:off x="838200" y="1825625"/>
            <a:ext cx="7162800" cy="4351338"/>
          </a:xfrm>
        </p:spPr>
        <p:txBody>
          <a:bodyPr/>
          <a:lstStyle/>
          <a:p>
            <a:r>
              <a:rPr lang="en-US" dirty="0"/>
              <a:t>Suppose that we have three classes: C</a:t>
            </a:r>
            <a:r>
              <a:rPr lang="en-US" baseline="-25000" dirty="0"/>
              <a:t>1</a:t>
            </a:r>
            <a:r>
              <a:rPr lang="en-US" dirty="0"/>
              <a:t>,C</a:t>
            </a:r>
            <a:r>
              <a:rPr lang="en-US" baseline="-25000" dirty="0"/>
              <a:t>2</a:t>
            </a:r>
            <a:r>
              <a:rPr lang="en-US" dirty="0"/>
              <a:t>, and C</a:t>
            </a:r>
            <a:r>
              <a:rPr lang="en-US" baseline="-25000" dirty="0"/>
              <a:t>3</a:t>
            </a:r>
            <a:r>
              <a:rPr lang="en-US" dirty="0"/>
              <a:t>. Now we count the number of times that the output was class C</a:t>
            </a:r>
            <a:r>
              <a:rPr lang="en-US" baseline="-25000" dirty="0"/>
              <a:t>1</a:t>
            </a:r>
            <a:r>
              <a:rPr lang="en-US" dirty="0"/>
              <a:t> when the target was C</a:t>
            </a:r>
            <a:r>
              <a:rPr lang="en-US" baseline="-25000" dirty="0"/>
              <a:t>1</a:t>
            </a:r>
            <a:r>
              <a:rPr lang="en-US" dirty="0"/>
              <a:t>, then when the target was C</a:t>
            </a:r>
            <a:r>
              <a:rPr lang="en-US" baseline="-25000" dirty="0"/>
              <a:t>2</a:t>
            </a:r>
            <a:r>
              <a:rPr lang="en-US" dirty="0"/>
              <a:t>, and so on.</a:t>
            </a:r>
          </a:p>
          <a:p>
            <a:r>
              <a:rPr lang="en-US" dirty="0"/>
              <a:t>Anything on the leading diagonal is a correct answer.</a:t>
            </a:r>
          </a:p>
          <a:p>
            <a:endParaRPr lang="en-US" dirty="0"/>
          </a:p>
          <a:p>
            <a:endParaRPr lang="en-US" dirty="0"/>
          </a:p>
        </p:txBody>
      </p:sp>
      <p:pic>
        <p:nvPicPr>
          <p:cNvPr id="4" name="Picture 3">
            <a:extLst>
              <a:ext uri="{FF2B5EF4-FFF2-40B4-BE49-F238E27FC236}">
                <a16:creationId xmlns:a16="http://schemas.microsoft.com/office/drawing/2014/main" id="{87709587-242B-DF40-B547-80DCE694A742}"/>
              </a:ext>
            </a:extLst>
          </p:cNvPr>
          <p:cNvPicPr>
            <a:picLocks noChangeAspect="1"/>
          </p:cNvPicPr>
          <p:nvPr/>
        </p:nvPicPr>
        <p:blipFill>
          <a:blip r:embed="rId2"/>
          <a:stretch>
            <a:fillRect/>
          </a:stretch>
        </p:blipFill>
        <p:spPr>
          <a:xfrm>
            <a:off x="8384722" y="1825625"/>
            <a:ext cx="3086100" cy="1917700"/>
          </a:xfrm>
          <a:prstGeom prst="rect">
            <a:avLst/>
          </a:prstGeom>
        </p:spPr>
      </p:pic>
    </p:spTree>
    <p:extLst>
      <p:ext uri="{BB962C8B-B14F-4D97-AF65-F5344CB8AC3E}">
        <p14:creationId xmlns:p14="http://schemas.microsoft.com/office/powerpoint/2010/main" val="23088462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44F1C4-D3EB-5B4E-A7F9-11249DCA8053}"/>
              </a:ext>
            </a:extLst>
          </p:cNvPr>
          <p:cNvSpPr>
            <a:spLocks noGrp="1"/>
          </p:cNvSpPr>
          <p:nvPr>
            <p:ph type="title"/>
          </p:nvPr>
        </p:nvSpPr>
        <p:spPr/>
        <p:txBody>
          <a:bodyPr/>
          <a:lstStyle/>
          <a:p>
            <a:r>
              <a:rPr lang="en-US" dirty="0"/>
              <a:t>Accuracy Metrics</a:t>
            </a:r>
          </a:p>
        </p:txBody>
      </p:sp>
      <p:sp>
        <p:nvSpPr>
          <p:cNvPr id="3" name="Content Placeholder 2">
            <a:extLst>
              <a:ext uri="{FF2B5EF4-FFF2-40B4-BE49-F238E27FC236}">
                <a16:creationId xmlns:a16="http://schemas.microsoft.com/office/drawing/2014/main" id="{D5404552-79D0-9A4C-A795-484142DDE9E0}"/>
              </a:ext>
            </a:extLst>
          </p:cNvPr>
          <p:cNvSpPr>
            <a:spLocks noGrp="1"/>
          </p:cNvSpPr>
          <p:nvPr>
            <p:ph idx="1"/>
          </p:nvPr>
        </p:nvSpPr>
        <p:spPr>
          <a:xfrm>
            <a:off x="838200" y="1825625"/>
            <a:ext cx="6683829" cy="4351338"/>
          </a:xfrm>
        </p:spPr>
        <p:txBody>
          <a:bodyPr/>
          <a:lstStyle/>
          <a:p>
            <a:r>
              <a:rPr lang="en-US" dirty="0"/>
              <a:t>Two classes classifier: </a:t>
            </a:r>
          </a:p>
          <a:p>
            <a:endParaRPr lang="en-US" dirty="0"/>
          </a:p>
          <a:p>
            <a:endParaRPr lang="en-US" dirty="0"/>
          </a:p>
          <a:p>
            <a:endParaRPr lang="en-US" dirty="0"/>
          </a:p>
        </p:txBody>
      </p:sp>
      <p:pic>
        <p:nvPicPr>
          <p:cNvPr id="4" name="Picture 3">
            <a:extLst>
              <a:ext uri="{FF2B5EF4-FFF2-40B4-BE49-F238E27FC236}">
                <a16:creationId xmlns:a16="http://schemas.microsoft.com/office/drawing/2014/main" id="{3DD09CE0-9432-8B4C-AD86-83C85F9E38BA}"/>
              </a:ext>
            </a:extLst>
          </p:cNvPr>
          <p:cNvPicPr>
            <a:picLocks noChangeAspect="1"/>
          </p:cNvPicPr>
          <p:nvPr/>
        </p:nvPicPr>
        <p:blipFill>
          <a:blip r:embed="rId2"/>
          <a:stretch>
            <a:fillRect/>
          </a:stretch>
        </p:blipFill>
        <p:spPr>
          <a:xfrm>
            <a:off x="7344229" y="1366385"/>
            <a:ext cx="3708400" cy="1676400"/>
          </a:xfrm>
          <a:prstGeom prst="rect">
            <a:avLst/>
          </a:prstGeom>
        </p:spPr>
      </p:pic>
      <p:pic>
        <p:nvPicPr>
          <p:cNvPr id="5" name="Picture 4">
            <a:extLst>
              <a:ext uri="{FF2B5EF4-FFF2-40B4-BE49-F238E27FC236}">
                <a16:creationId xmlns:a16="http://schemas.microsoft.com/office/drawing/2014/main" id="{A08A7968-31BB-AA4C-B1BC-20F2E0287242}"/>
              </a:ext>
            </a:extLst>
          </p:cNvPr>
          <p:cNvPicPr>
            <a:picLocks noChangeAspect="1"/>
          </p:cNvPicPr>
          <p:nvPr/>
        </p:nvPicPr>
        <p:blipFill>
          <a:blip r:embed="rId3"/>
          <a:stretch>
            <a:fillRect/>
          </a:stretch>
        </p:blipFill>
        <p:spPr>
          <a:xfrm>
            <a:off x="644071" y="2276529"/>
            <a:ext cx="4216400" cy="570029"/>
          </a:xfrm>
          <a:prstGeom prst="rect">
            <a:avLst/>
          </a:prstGeom>
        </p:spPr>
      </p:pic>
      <p:pic>
        <p:nvPicPr>
          <p:cNvPr id="6" name="Picture 5">
            <a:extLst>
              <a:ext uri="{FF2B5EF4-FFF2-40B4-BE49-F238E27FC236}">
                <a16:creationId xmlns:a16="http://schemas.microsoft.com/office/drawing/2014/main" id="{715CEB58-5252-6841-859D-72AEF189B87E}"/>
              </a:ext>
            </a:extLst>
          </p:cNvPr>
          <p:cNvPicPr>
            <a:picLocks noChangeAspect="1"/>
          </p:cNvPicPr>
          <p:nvPr/>
        </p:nvPicPr>
        <p:blipFill>
          <a:blip r:embed="rId4"/>
          <a:stretch>
            <a:fillRect/>
          </a:stretch>
        </p:blipFill>
        <p:spPr>
          <a:xfrm>
            <a:off x="1934098" y="3007008"/>
            <a:ext cx="2729094" cy="2260177"/>
          </a:xfrm>
          <a:prstGeom prst="rect">
            <a:avLst/>
          </a:prstGeom>
        </p:spPr>
      </p:pic>
      <p:pic>
        <p:nvPicPr>
          <p:cNvPr id="7" name="Picture 6">
            <a:extLst>
              <a:ext uri="{FF2B5EF4-FFF2-40B4-BE49-F238E27FC236}">
                <a16:creationId xmlns:a16="http://schemas.microsoft.com/office/drawing/2014/main" id="{452CDA4D-3764-994B-8462-2672DC982520}"/>
              </a:ext>
            </a:extLst>
          </p:cNvPr>
          <p:cNvPicPr>
            <a:picLocks noChangeAspect="1"/>
          </p:cNvPicPr>
          <p:nvPr/>
        </p:nvPicPr>
        <p:blipFill>
          <a:blip r:embed="rId5"/>
          <a:stretch>
            <a:fillRect/>
          </a:stretch>
        </p:blipFill>
        <p:spPr>
          <a:xfrm>
            <a:off x="4831687" y="2191956"/>
            <a:ext cx="2758603" cy="739098"/>
          </a:xfrm>
          <a:prstGeom prst="rect">
            <a:avLst/>
          </a:prstGeom>
        </p:spPr>
      </p:pic>
      <p:pic>
        <p:nvPicPr>
          <p:cNvPr id="8" name="Picture 7">
            <a:extLst>
              <a:ext uri="{FF2B5EF4-FFF2-40B4-BE49-F238E27FC236}">
                <a16:creationId xmlns:a16="http://schemas.microsoft.com/office/drawing/2014/main" id="{CAA519C6-4E2D-2C4F-9B73-ED642F608E1D}"/>
              </a:ext>
            </a:extLst>
          </p:cNvPr>
          <p:cNvPicPr>
            <a:picLocks noChangeAspect="1"/>
          </p:cNvPicPr>
          <p:nvPr/>
        </p:nvPicPr>
        <p:blipFill>
          <a:blip r:embed="rId6"/>
          <a:stretch>
            <a:fillRect/>
          </a:stretch>
        </p:blipFill>
        <p:spPr>
          <a:xfrm>
            <a:off x="7658552" y="3247232"/>
            <a:ext cx="3394077" cy="3421672"/>
          </a:xfrm>
          <a:prstGeom prst="rect">
            <a:avLst/>
          </a:prstGeom>
        </p:spPr>
      </p:pic>
      <p:sp>
        <p:nvSpPr>
          <p:cNvPr id="9" name="TextBox 8">
            <a:extLst>
              <a:ext uri="{FF2B5EF4-FFF2-40B4-BE49-F238E27FC236}">
                <a16:creationId xmlns:a16="http://schemas.microsoft.com/office/drawing/2014/main" id="{18EEEE9B-EC8A-F243-9D71-A28E146BFCE7}"/>
              </a:ext>
            </a:extLst>
          </p:cNvPr>
          <p:cNvSpPr txBox="1"/>
          <p:nvPr/>
        </p:nvSpPr>
        <p:spPr>
          <a:xfrm>
            <a:off x="6096000" y="4137097"/>
            <a:ext cx="1687286" cy="1477328"/>
          </a:xfrm>
          <a:prstGeom prst="rect">
            <a:avLst/>
          </a:prstGeom>
          <a:noFill/>
        </p:spPr>
        <p:txBody>
          <a:bodyPr wrap="square" rtlCol="0">
            <a:spAutoFit/>
          </a:bodyPr>
          <a:lstStyle/>
          <a:p>
            <a:r>
              <a:rPr lang="en-US" dirty="0"/>
              <a:t>Receiver Operator Characteristic (ROC) Curve</a:t>
            </a:r>
          </a:p>
          <a:p>
            <a:endParaRPr lang="en-US" dirty="0"/>
          </a:p>
        </p:txBody>
      </p:sp>
      <p:sp>
        <p:nvSpPr>
          <p:cNvPr id="10" name="Rectangle 9">
            <a:extLst>
              <a:ext uri="{FF2B5EF4-FFF2-40B4-BE49-F238E27FC236}">
                <a16:creationId xmlns:a16="http://schemas.microsoft.com/office/drawing/2014/main" id="{4A283DE6-2F8E-3543-ACB9-76CEA63784A4}"/>
              </a:ext>
            </a:extLst>
          </p:cNvPr>
          <p:cNvSpPr/>
          <p:nvPr/>
        </p:nvSpPr>
        <p:spPr>
          <a:xfrm>
            <a:off x="511677" y="5354273"/>
            <a:ext cx="5798575" cy="369332"/>
          </a:xfrm>
          <a:prstGeom prst="rect">
            <a:avLst/>
          </a:prstGeom>
        </p:spPr>
        <p:txBody>
          <a:bodyPr wrap="none">
            <a:spAutoFit/>
          </a:bodyPr>
          <a:lstStyle/>
          <a:p>
            <a:r>
              <a:rPr lang="en-US" dirty="0">
                <a:effectLst/>
                <a:latin typeface="Helvetica" pitchFamily="2" charset="0"/>
              </a:rPr>
              <a:t>Unbalanced Datasets: </a:t>
            </a:r>
            <a:r>
              <a:rPr lang="en-US" dirty="0"/>
              <a:t> Matthew’s Correlation Coefficient</a:t>
            </a:r>
          </a:p>
        </p:txBody>
      </p:sp>
      <p:pic>
        <p:nvPicPr>
          <p:cNvPr id="11" name="Picture 10">
            <a:extLst>
              <a:ext uri="{FF2B5EF4-FFF2-40B4-BE49-F238E27FC236}">
                <a16:creationId xmlns:a16="http://schemas.microsoft.com/office/drawing/2014/main" id="{FC7EB409-BAF8-014E-9CD9-F9F59A1FE5A8}"/>
              </a:ext>
            </a:extLst>
          </p:cNvPr>
          <p:cNvPicPr>
            <a:picLocks noChangeAspect="1"/>
          </p:cNvPicPr>
          <p:nvPr/>
        </p:nvPicPr>
        <p:blipFill>
          <a:blip r:embed="rId7"/>
          <a:stretch>
            <a:fillRect/>
          </a:stretch>
        </p:blipFill>
        <p:spPr>
          <a:xfrm>
            <a:off x="1071561" y="5764617"/>
            <a:ext cx="6518729" cy="754095"/>
          </a:xfrm>
          <a:prstGeom prst="rect">
            <a:avLst/>
          </a:prstGeom>
        </p:spPr>
      </p:pic>
    </p:spTree>
    <p:extLst>
      <p:ext uri="{BB962C8B-B14F-4D97-AF65-F5344CB8AC3E}">
        <p14:creationId xmlns:p14="http://schemas.microsoft.com/office/powerpoint/2010/main" val="36640741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C7555B-1872-264C-9528-5A229BEB7C65}"/>
              </a:ext>
            </a:extLst>
          </p:cNvPr>
          <p:cNvSpPr>
            <a:spLocks noGrp="1"/>
          </p:cNvSpPr>
          <p:nvPr>
            <p:ph type="title"/>
          </p:nvPr>
        </p:nvSpPr>
        <p:spPr/>
        <p:txBody>
          <a:bodyPr/>
          <a:lstStyle/>
          <a:p>
            <a:r>
              <a:rPr lang="en-US" dirty="0"/>
              <a:t>Turning Data into Probability</a:t>
            </a:r>
          </a:p>
        </p:txBody>
      </p:sp>
      <p:pic>
        <p:nvPicPr>
          <p:cNvPr id="4" name="Picture 3">
            <a:extLst>
              <a:ext uri="{FF2B5EF4-FFF2-40B4-BE49-F238E27FC236}">
                <a16:creationId xmlns:a16="http://schemas.microsoft.com/office/drawing/2014/main" id="{60FCE430-4BE8-704F-9DDE-C37A924564A1}"/>
              </a:ext>
            </a:extLst>
          </p:cNvPr>
          <p:cNvPicPr>
            <a:picLocks noChangeAspect="1"/>
          </p:cNvPicPr>
          <p:nvPr/>
        </p:nvPicPr>
        <p:blipFill>
          <a:blip r:embed="rId2"/>
          <a:stretch>
            <a:fillRect/>
          </a:stretch>
        </p:blipFill>
        <p:spPr>
          <a:xfrm>
            <a:off x="838200" y="1837074"/>
            <a:ext cx="10156371" cy="4536512"/>
          </a:xfrm>
          <a:prstGeom prst="rect">
            <a:avLst/>
          </a:prstGeom>
        </p:spPr>
      </p:pic>
    </p:spTree>
    <p:extLst>
      <p:ext uri="{BB962C8B-B14F-4D97-AF65-F5344CB8AC3E}">
        <p14:creationId xmlns:p14="http://schemas.microsoft.com/office/powerpoint/2010/main" val="10063276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B4B1523-B124-C94D-8699-5798E3EDD587}"/>
              </a:ext>
            </a:extLst>
          </p:cNvPr>
          <p:cNvPicPr>
            <a:picLocks noChangeAspect="1"/>
          </p:cNvPicPr>
          <p:nvPr/>
        </p:nvPicPr>
        <p:blipFill>
          <a:blip r:embed="rId2"/>
          <a:stretch>
            <a:fillRect/>
          </a:stretch>
        </p:blipFill>
        <p:spPr>
          <a:xfrm>
            <a:off x="1022350" y="476250"/>
            <a:ext cx="10147300" cy="5905500"/>
          </a:xfrm>
          <a:prstGeom prst="rect">
            <a:avLst/>
          </a:prstGeom>
        </p:spPr>
      </p:pic>
    </p:spTree>
    <p:extLst>
      <p:ext uri="{BB962C8B-B14F-4D97-AF65-F5344CB8AC3E}">
        <p14:creationId xmlns:p14="http://schemas.microsoft.com/office/powerpoint/2010/main" val="31561644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881C53-5086-B14B-9232-D21479C8C415}"/>
              </a:ext>
            </a:extLst>
          </p:cNvPr>
          <p:cNvSpPr>
            <a:spLocks noGrp="1"/>
          </p:cNvSpPr>
          <p:nvPr>
            <p:ph type="title"/>
          </p:nvPr>
        </p:nvSpPr>
        <p:spPr/>
        <p:txBody>
          <a:bodyPr/>
          <a:lstStyle/>
          <a:p>
            <a:r>
              <a:rPr lang="en-US" dirty="0"/>
              <a:t>Bayesian Rule</a:t>
            </a:r>
          </a:p>
        </p:txBody>
      </p:sp>
      <p:pic>
        <p:nvPicPr>
          <p:cNvPr id="4" name="Content Placeholder 3">
            <a:extLst>
              <a:ext uri="{FF2B5EF4-FFF2-40B4-BE49-F238E27FC236}">
                <a16:creationId xmlns:a16="http://schemas.microsoft.com/office/drawing/2014/main" id="{EDEE8573-D59B-BF4B-9D4A-0E0C523163DE}"/>
              </a:ext>
            </a:extLst>
          </p:cNvPr>
          <p:cNvPicPr>
            <a:picLocks noGrp="1" noChangeAspect="1"/>
          </p:cNvPicPr>
          <p:nvPr>
            <p:ph idx="1"/>
          </p:nvPr>
        </p:nvPicPr>
        <p:blipFill>
          <a:blip r:embed="rId2"/>
          <a:stretch>
            <a:fillRect/>
          </a:stretch>
        </p:blipFill>
        <p:spPr>
          <a:xfrm>
            <a:off x="4088493" y="2882203"/>
            <a:ext cx="2959100" cy="723900"/>
          </a:xfrm>
          <a:prstGeom prst="rect">
            <a:avLst/>
          </a:prstGeom>
        </p:spPr>
      </p:pic>
      <p:pic>
        <p:nvPicPr>
          <p:cNvPr id="5" name="Picture 4">
            <a:extLst>
              <a:ext uri="{FF2B5EF4-FFF2-40B4-BE49-F238E27FC236}">
                <a16:creationId xmlns:a16="http://schemas.microsoft.com/office/drawing/2014/main" id="{E73D3CF3-59B5-2F44-B673-1A23BD43648F}"/>
              </a:ext>
            </a:extLst>
          </p:cNvPr>
          <p:cNvPicPr>
            <a:picLocks noChangeAspect="1"/>
          </p:cNvPicPr>
          <p:nvPr/>
        </p:nvPicPr>
        <p:blipFill>
          <a:blip r:embed="rId3"/>
          <a:stretch>
            <a:fillRect/>
          </a:stretch>
        </p:blipFill>
        <p:spPr>
          <a:xfrm>
            <a:off x="4088493" y="2170080"/>
            <a:ext cx="3035300" cy="546100"/>
          </a:xfrm>
          <a:prstGeom prst="rect">
            <a:avLst/>
          </a:prstGeom>
        </p:spPr>
      </p:pic>
      <p:sp>
        <p:nvSpPr>
          <p:cNvPr id="6" name="TextBox 5">
            <a:extLst>
              <a:ext uri="{FF2B5EF4-FFF2-40B4-BE49-F238E27FC236}">
                <a16:creationId xmlns:a16="http://schemas.microsoft.com/office/drawing/2014/main" id="{14DD12C2-BBC0-C449-A83C-F537359A0D59}"/>
              </a:ext>
            </a:extLst>
          </p:cNvPr>
          <p:cNvSpPr txBox="1"/>
          <p:nvPr/>
        </p:nvSpPr>
        <p:spPr>
          <a:xfrm>
            <a:off x="1298213" y="1690688"/>
            <a:ext cx="4275273" cy="369332"/>
          </a:xfrm>
          <a:prstGeom prst="rect">
            <a:avLst/>
          </a:prstGeom>
          <a:noFill/>
        </p:spPr>
        <p:txBody>
          <a:bodyPr wrap="none" rtlCol="0">
            <a:spAutoFit/>
          </a:bodyPr>
          <a:lstStyle/>
          <a:p>
            <a:r>
              <a:rPr lang="en-US" dirty="0"/>
              <a:t>Joint probability and conditional probability</a:t>
            </a:r>
          </a:p>
        </p:txBody>
      </p:sp>
      <p:pic>
        <p:nvPicPr>
          <p:cNvPr id="7" name="Picture 6">
            <a:extLst>
              <a:ext uri="{FF2B5EF4-FFF2-40B4-BE49-F238E27FC236}">
                <a16:creationId xmlns:a16="http://schemas.microsoft.com/office/drawing/2014/main" id="{851FBEAC-CB38-474F-A99D-A3AD2EBD7C69}"/>
              </a:ext>
            </a:extLst>
          </p:cNvPr>
          <p:cNvPicPr>
            <a:picLocks noChangeAspect="1"/>
          </p:cNvPicPr>
          <p:nvPr/>
        </p:nvPicPr>
        <p:blipFill>
          <a:blip r:embed="rId4"/>
          <a:stretch>
            <a:fillRect/>
          </a:stretch>
        </p:blipFill>
        <p:spPr>
          <a:xfrm>
            <a:off x="7290708" y="2874346"/>
            <a:ext cx="3086100" cy="673100"/>
          </a:xfrm>
          <a:prstGeom prst="rect">
            <a:avLst/>
          </a:prstGeom>
        </p:spPr>
      </p:pic>
      <p:pic>
        <p:nvPicPr>
          <p:cNvPr id="8" name="Picture 7">
            <a:extLst>
              <a:ext uri="{FF2B5EF4-FFF2-40B4-BE49-F238E27FC236}">
                <a16:creationId xmlns:a16="http://schemas.microsoft.com/office/drawing/2014/main" id="{0F1FF642-7E02-2949-98E0-04BE6FF58628}"/>
              </a:ext>
            </a:extLst>
          </p:cNvPr>
          <p:cNvPicPr>
            <a:picLocks noChangeAspect="1"/>
          </p:cNvPicPr>
          <p:nvPr/>
        </p:nvPicPr>
        <p:blipFill>
          <a:blip r:embed="rId5"/>
          <a:stretch>
            <a:fillRect/>
          </a:stretch>
        </p:blipFill>
        <p:spPr>
          <a:xfrm>
            <a:off x="4226125" y="4634531"/>
            <a:ext cx="3149600" cy="546100"/>
          </a:xfrm>
          <a:prstGeom prst="rect">
            <a:avLst/>
          </a:prstGeom>
        </p:spPr>
      </p:pic>
      <p:sp>
        <p:nvSpPr>
          <p:cNvPr id="9" name="Rectangle 8">
            <a:extLst>
              <a:ext uri="{FF2B5EF4-FFF2-40B4-BE49-F238E27FC236}">
                <a16:creationId xmlns:a16="http://schemas.microsoft.com/office/drawing/2014/main" id="{78B3D936-88F1-F54D-A849-E9606D6BE7E0}"/>
              </a:ext>
            </a:extLst>
          </p:cNvPr>
          <p:cNvSpPr/>
          <p:nvPr/>
        </p:nvSpPr>
        <p:spPr>
          <a:xfrm>
            <a:off x="1182408" y="3818228"/>
            <a:ext cx="9583563" cy="923330"/>
          </a:xfrm>
          <a:prstGeom prst="rect">
            <a:avLst/>
          </a:prstGeom>
        </p:spPr>
        <p:txBody>
          <a:bodyPr wrap="square">
            <a:spAutoFit/>
          </a:bodyPr>
          <a:lstStyle/>
          <a:p>
            <a:r>
              <a:rPr lang="en-US" b="1" dirty="0">
                <a:latin typeface="Helvetica" pitchFamily="2" charset="0"/>
              </a:rPr>
              <a:t>Maximum a posteriori (MAP) hypothesis</a:t>
            </a:r>
            <a:r>
              <a:rPr lang="en-US" dirty="0">
                <a:latin typeface="Helvetica" pitchFamily="2" charset="0"/>
              </a:rPr>
              <a:t>: </a:t>
            </a:r>
            <a:r>
              <a:rPr lang="en-US" dirty="0"/>
              <a:t> use the posterior probability to assign each new observation to one of the classes by picking the class with the maximum posterior probability:</a:t>
            </a:r>
          </a:p>
          <a:p>
            <a:endParaRPr lang="en-US" dirty="0">
              <a:effectLst/>
              <a:latin typeface="Helvetica" pitchFamily="2" charset="0"/>
            </a:endParaRPr>
          </a:p>
        </p:txBody>
      </p:sp>
      <p:sp>
        <p:nvSpPr>
          <p:cNvPr id="10" name="Rectangle 9">
            <a:extLst>
              <a:ext uri="{FF2B5EF4-FFF2-40B4-BE49-F238E27FC236}">
                <a16:creationId xmlns:a16="http://schemas.microsoft.com/office/drawing/2014/main" id="{649ABDAA-E9BC-2443-A970-1C19314801F1}"/>
              </a:ext>
            </a:extLst>
          </p:cNvPr>
          <p:cNvSpPr/>
          <p:nvPr/>
        </p:nvSpPr>
        <p:spPr>
          <a:xfrm>
            <a:off x="1298213" y="3017906"/>
            <a:ext cx="2149243" cy="369332"/>
          </a:xfrm>
          <a:prstGeom prst="rect">
            <a:avLst/>
          </a:prstGeom>
        </p:spPr>
        <p:txBody>
          <a:bodyPr wrap="none">
            <a:spAutoFit/>
          </a:bodyPr>
          <a:lstStyle/>
          <a:p>
            <a:r>
              <a:rPr lang="en-US" b="1" dirty="0"/>
              <a:t>Posterior probability</a:t>
            </a:r>
          </a:p>
        </p:txBody>
      </p:sp>
      <p:sp>
        <p:nvSpPr>
          <p:cNvPr id="11" name="Rectangle 10">
            <a:extLst>
              <a:ext uri="{FF2B5EF4-FFF2-40B4-BE49-F238E27FC236}">
                <a16:creationId xmlns:a16="http://schemas.microsoft.com/office/drawing/2014/main" id="{960D3D95-8828-3A41-BFD3-0CC3B3223E2B}"/>
              </a:ext>
            </a:extLst>
          </p:cNvPr>
          <p:cNvSpPr/>
          <p:nvPr/>
        </p:nvSpPr>
        <p:spPr>
          <a:xfrm>
            <a:off x="1182408" y="5180631"/>
            <a:ext cx="1851789" cy="369332"/>
          </a:xfrm>
          <a:prstGeom prst="rect">
            <a:avLst/>
          </a:prstGeom>
        </p:spPr>
        <p:txBody>
          <a:bodyPr wrap="none">
            <a:spAutoFit/>
          </a:bodyPr>
          <a:lstStyle/>
          <a:p>
            <a:r>
              <a:rPr lang="en-US" b="1" dirty="0">
                <a:latin typeface="Helvetica" pitchFamily="2" charset="0"/>
              </a:rPr>
              <a:t>Minimizing risk</a:t>
            </a:r>
            <a:endParaRPr lang="en-US" b="1" dirty="0">
              <a:effectLst/>
              <a:latin typeface="Helvetica" pitchFamily="2" charset="0"/>
            </a:endParaRPr>
          </a:p>
        </p:txBody>
      </p:sp>
      <p:pic>
        <p:nvPicPr>
          <p:cNvPr id="12" name="Content Placeholder 3">
            <a:extLst>
              <a:ext uri="{FF2B5EF4-FFF2-40B4-BE49-F238E27FC236}">
                <a16:creationId xmlns:a16="http://schemas.microsoft.com/office/drawing/2014/main" id="{516D4C9E-EFF1-8343-BF71-66135EC2E0D8}"/>
              </a:ext>
            </a:extLst>
          </p:cNvPr>
          <p:cNvPicPr>
            <a:picLocks noChangeAspect="1"/>
          </p:cNvPicPr>
          <p:nvPr/>
        </p:nvPicPr>
        <p:blipFill>
          <a:blip r:embed="rId2"/>
          <a:stretch>
            <a:fillRect/>
          </a:stretch>
        </p:blipFill>
        <p:spPr>
          <a:xfrm>
            <a:off x="4226125" y="5387155"/>
            <a:ext cx="2959100" cy="723900"/>
          </a:xfrm>
          <a:prstGeom prst="rect">
            <a:avLst/>
          </a:prstGeom>
        </p:spPr>
      </p:pic>
    </p:spTree>
    <p:extLst>
      <p:ext uri="{BB962C8B-B14F-4D97-AF65-F5344CB8AC3E}">
        <p14:creationId xmlns:p14="http://schemas.microsoft.com/office/powerpoint/2010/main" val="26082360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45E978-E620-9047-B161-3F21ECB0E827}"/>
              </a:ext>
            </a:extLst>
          </p:cNvPr>
          <p:cNvSpPr>
            <a:spLocks noGrp="1"/>
          </p:cNvSpPr>
          <p:nvPr>
            <p:ph type="title"/>
          </p:nvPr>
        </p:nvSpPr>
        <p:spPr/>
        <p:txBody>
          <a:bodyPr/>
          <a:lstStyle/>
          <a:p>
            <a:r>
              <a:rPr lang="en-US" dirty="0"/>
              <a:t>The posterior probabilities</a:t>
            </a:r>
          </a:p>
        </p:txBody>
      </p:sp>
      <p:pic>
        <p:nvPicPr>
          <p:cNvPr id="4" name="Picture 3">
            <a:extLst>
              <a:ext uri="{FF2B5EF4-FFF2-40B4-BE49-F238E27FC236}">
                <a16:creationId xmlns:a16="http://schemas.microsoft.com/office/drawing/2014/main" id="{7694DDC9-C003-DD47-B6E2-FA9C93804CE9}"/>
              </a:ext>
            </a:extLst>
          </p:cNvPr>
          <p:cNvPicPr>
            <a:picLocks noChangeAspect="1"/>
          </p:cNvPicPr>
          <p:nvPr/>
        </p:nvPicPr>
        <p:blipFill>
          <a:blip r:embed="rId2"/>
          <a:stretch>
            <a:fillRect/>
          </a:stretch>
        </p:blipFill>
        <p:spPr>
          <a:xfrm>
            <a:off x="1900464" y="1690688"/>
            <a:ext cx="8064500" cy="4419600"/>
          </a:xfrm>
          <a:prstGeom prst="rect">
            <a:avLst/>
          </a:prstGeom>
        </p:spPr>
      </p:pic>
    </p:spTree>
    <p:extLst>
      <p:ext uri="{BB962C8B-B14F-4D97-AF65-F5344CB8AC3E}">
        <p14:creationId xmlns:p14="http://schemas.microsoft.com/office/powerpoint/2010/main" val="1017912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3B4E97-28A0-1044-BCE7-716FC987C3AA}"/>
              </a:ext>
            </a:extLst>
          </p:cNvPr>
          <p:cNvSpPr>
            <a:spLocks noGrp="1"/>
          </p:cNvSpPr>
          <p:nvPr>
            <p:ph type="title"/>
          </p:nvPr>
        </p:nvSpPr>
        <p:spPr/>
        <p:txBody>
          <a:bodyPr/>
          <a:lstStyle/>
          <a:p>
            <a:r>
              <a:rPr lang="en-US" dirty="0"/>
              <a:t>The Naïve Bayes’ Classifier</a:t>
            </a:r>
          </a:p>
        </p:txBody>
      </p:sp>
      <p:sp>
        <p:nvSpPr>
          <p:cNvPr id="4" name="Rectangle 3">
            <a:extLst>
              <a:ext uri="{FF2B5EF4-FFF2-40B4-BE49-F238E27FC236}">
                <a16:creationId xmlns:a16="http://schemas.microsoft.com/office/drawing/2014/main" id="{B7CE7F27-CC7C-364C-BD7D-0BF3217C2A08}"/>
              </a:ext>
            </a:extLst>
          </p:cNvPr>
          <p:cNvSpPr/>
          <p:nvPr/>
        </p:nvSpPr>
        <p:spPr>
          <a:xfrm>
            <a:off x="838200" y="1598751"/>
            <a:ext cx="10515600" cy="646331"/>
          </a:xfrm>
          <a:prstGeom prst="rect">
            <a:avLst/>
          </a:prstGeom>
        </p:spPr>
        <p:txBody>
          <a:bodyPr wrap="square">
            <a:spAutoFit/>
          </a:bodyPr>
          <a:lstStyle/>
          <a:p>
            <a:r>
              <a:rPr lang="en-US" dirty="0">
                <a:latin typeface="Helvetica" pitchFamily="2" charset="0"/>
              </a:rPr>
              <a:t>Suppose that the vector of feature values had many elements that were measured, w</a:t>
            </a:r>
            <a:r>
              <a:rPr lang="en-US" dirty="0"/>
              <a:t>e are trying to estimate</a:t>
            </a:r>
            <a:r>
              <a:rPr lang="en-US" dirty="0">
                <a:latin typeface="Helvetica" pitchFamily="2" charset="0"/>
              </a:rPr>
              <a:t>, assuming </a:t>
            </a:r>
            <a:r>
              <a:rPr lang="en-US" dirty="0"/>
              <a:t> different features do not affect each other (i.e., </a:t>
            </a:r>
            <a:r>
              <a:rPr lang="en-US" i="1" dirty="0"/>
              <a:t>independent </a:t>
            </a:r>
            <a:r>
              <a:rPr lang="en-US" dirty="0"/>
              <a:t>of each other)</a:t>
            </a:r>
          </a:p>
        </p:txBody>
      </p:sp>
      <p:pic>
        <p:nvPicPr>
          <p:cNvPr id="5" name="Picture 4">
            <a:extLst>
              <a:ext uri="{FF2B5EF4-FFF2-40B4-BE49-F238E27FC236}">
                <a16:creationId xmlns:a16="http://schemas.microsoft.com/office/drawing/2014/main" id="{D6C7477E-2889-944D-9C9C-EB162E838CA7}"/>
              </a:ext>
            </a:extLst>
          </p:cNvPr>
          <p:cNvPicPr>
            <a:picLocks noChangeAspect="1"/>
          </p:cNvPicPr>
          <p:nvPr/>
        </p:nvPicPr>
        <p:blipFill>
          <a:blip r:embed="rId2"/>
          <a:stretch>
            <a:fillRect/>
          </a:stretch>
        </p:blipFill>
        <p:spPr>
          <a:xfrm>
            <a:off x="1833335" y="2245082"/>
            <a:ext cx="7937500" cy="711200"/>
          </a:xfrm>
          <a:prstGeom prst="rect">
            <a:avLst/>
          </a:prstGeom>
        </p:spPr>
      </p:pic>
      <p:pic>
        <p:nvPicPr>
          <p:cNvPr id="6" name="Picture 5">
            <a:extLst>
              <a:ext uri="{FF2B5EF4-FFF2-40B4-BE49-F238E27FC236}">
                <a16:creationId xmlns:a16="http://schemas.microsoft.com/office/drawing/2014/main" id="{5E95C371-82D4-544A-93A5-253D055B9470}"/>
              </a:ext>
            </a:extLst>
          </p:cNvPr>
          <p:cNvPicPr>
            <a:picLocks noChangeAspect="1"/>
          </p:cNvPicPr>
          <p:nvPr/>
        </p:nvPicPr>
        <p:blipFill>
          <a:blip r:embed="rId3"/>
          <a:stretch>
            <a:fillRect/>
          </a:stretch>
        </p:blipFill>
        <p:spPr>
          <a:xfrm>
            <a:off x="4025898" y="2950924"/>
            <a:ext cx="2768600" cy="622300"/>
          </a:xfrm>
          <a:prstGeom prst="rect">
            <a:avLst/>
          </a:prstGeom>
        </p:spPr>
      </p:pic>
      <p:sp>
        <p:nvSpPr>
          <p:cNvPr id="7" name="TextBox 6">
            <a:extLst>
              <a:ext uri="{FF2B5EF4-FFF2-40B4-BE49-F238E27FC236}">
                <a16:creationId xmlns:a16="http://schemas.microsoft.com/office/drawing/2014/main" id="{F114C6D4-A077-D247-AD64-FDFB89EBA36C}"/>
              </a:ext>
            </a:extLst>
          </p:cNvPr>
          <p:cNvSpPr txBox="1"/>
          <p:nvPr/>
        </p:nvSpPr>
        <p:spPr>
          <a:xfrm>
            <a:off x="838200" y="3077408"/>
            <a:ext cx="3067699" cy="369332"/>
          </a:xfrm>
          <a:prstGeom prst="rect">
            <a:avLst/>
          </a:prstGeom>
          <a:noFill/>
        </p:spPr>
        <p:txBody>
          <a:bodyPr wrap="none" rtlCol="0">
            <a:spAutoFit/>
          </a:bodyPr>
          <a:lstStyle/>
          <a:p>
            <a:r>
              <a:rPr lang="en-US" dirty="0"/>
              <a:t>MAP classification to maximize</a:t>
            </a:r>
          </a:p>
        </p:txBody>
      </p:sp>
      <p:pic>
        <p:nvPicPr>
          <p:cNvPr id="8" name="Picture 7">
            <a:extLst>
              <a:ext uri="{FF2B5EF4-FFF2-40B4-BE49-F238E27FC236}">
                <a16:creationId xmlns:a16="http://schemas.microsoft.com/office/drawing/2014/main" id="{485DC374-31B3-7441-B04A-58A7595BCD4A}"/>
              </a:ext>
            </a:extLst>
          </p:cNvPr>
          <p:cNvPicPr>
            <a:picLocks noChangeAspect="1"/>
          </p:cNvPicPr>
          <p:nvPr/>
        </p:nvPicPr>
        <p:blipFill>
          <a:blip r:embed="rId4"/>
          <a:stretch>
            <a:fillRect/>
          </a:stretch>
        </p:blipFill>
        <p:spPr>
          <a:xfrm>
            <a:off x="2105123" y="3662124"/>
            <a:ext cx="4689375" cy="2786440"/>
          </a:xfrm>
          <a:prstGeom prst="rect">
            <a:avLst/>
          </a:prstGeom>
        </p:spPr>
      </p:pic>
      <p:sp>
        <p:nvSpPr>
          <p:cNvPr id="9" name="TextBox 8">
            <a:extLst>
              <a:ext uri="{FF2B5EF4-FFF2-40B4-BE49-F238E27FC236}">
                <a16:creationId xmlns:a16="http://schemas.microsoft.com/office/drawing/2014/main" id="{89F49C8A-E815-634F-9453-C2FF27E27BB3}"/>
              </a:ext>
            </a:extLst>
          </p:cNvPr>
          <p:cNvSpPr txBox="1"/>
          <p:nvPr/>
        </p:nvSpPr>
        <p:spPr>
          <a:xfrm>
            <a:off x="769257" y="3742468"/>
            <a:ext cx="1182375" cy="369332"/>
          </a:xfrm>
          <a:prstGeom prst="rect">
            <a:avLst/>
          </a:prstGeom>
          <a:noFill/>
        </p:spPr>
        <p:txBody>
          <a:bodyPr wrap="none" rtlCol="0">
            <a:spAutoFit/>
          </a:bodyPr>
          <a:lstStyle/>
          <a:p>
            <a:r>
              <a:rPr lang="en-US" dirty="0"/>
              <a:t>Examples: </a:t>
            </a:r>
          </a:p>
        </p:txBody>
      </p:sp>
      <p:pic>
        <p:nvPicPr>
          <p:cNvPr id="10" name="Picture 9">
            <a:extLst>
              <a:ext uri="{FF2B5EF4-FFF2-40B4-BE49-F238E27FC236}">
                <a16:creationId xmlns:a16="http://schemas.microsoft.com/office/drawing/2014/main" id="{A1A70665-F73F-B149-89CC-0651F0943CC4}"/>
              </a:ext>
            </a:extLst>
          </p:cNvPr>
          <p:cNvPicPr>
            <a:picLocks noChangeAspect="1"/>
          </p:cNvPicPr>
          <p:nvPr/>
        </p:nvPicPr>
        <p:blipFill>
          <a:blip r:embed="rId5"/>
          <a:stretch>
            <a:fillRect/>
          </a:stretch>
        </p:blipFill>
        <p:spPr>
          <a:xfrm>
            <a:off x="6592292" y="3262074"/>
            <a:ext cx="5692235" cy="2830691"/>
          </a:xfrm>
          <a:prstGeom prst="rect">
            <a:avLst/>
          </a:prstGeom>
        </p:spPr>
      </p:pic>
    </p:spTree>
    <p:extLst>
      <p:ext uri="{BB962C8B-B14F-4D97-AF65-F5344CB8AC3E}">
        <p14:creationId xmlns:p14="http://schemas.microsoft.com/office/powerpoint/2010/main" val="8792355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ACD35F-787B-9044-812C-64D1B4CCC37C}"/>
              </a:ext>
            </a:extLst>
          </p:cNvPr>
          <p:cNvSpPr>
            <a:spLocks noGrp="1"/>
          </p:cNvSpPr>
          <p:nvPr>
            <p:ph type="title"/>
          </p:nvPr>
        </p:nvSpPr>
        <p:spPr/>
        <p:txBody>
          <a:bodyPr/>
          <a:lstStyle/>
          <a:p>
            <a:r>
              <a:rPr lang="en-US" dirty="0"/>
              <a:t>SOME BASIC STATISTICS</a:t>
            </a:r>
          </a:p>
        </p:txBody>
      </p:sp>
      <p:sp>
        <p:nvSpPr>
          <p:cNvPr id="3" name="Content Placeholder 2">
            <a:extLst>
              <a:ext uri="{FF2B5EF4-FFF2-40B4-BE49-F238E27FC236}">
                <a16:creationId xmlns:a16="http://schemas.microsoft.com/office/drawing/2014/main" id="{C98075F6-A29A-FC4B-AD70-17A28C3F22CB}"/>
              </a:ext>
            </a:extLst>
          </p:cNvPr>
          <p:cNvSpPr>
            <a:spLocks noGrp="1"/>
          </p:cNvSpPr>
          <p:nvPr>
            <p:ph idx="1"/>
          </p:nvPr>
        </p:nvSpPr>
        <p:spPr/>
        <p:txBody>
          <a:bodyPr/>
          <a:lstStyle/>
          <a:p>
            <a:r>
              <a:rPr lang="en-US" dirty="0"/>
              <a:t>Averages</a:t>
            </a:r>
          </a:p>
          <a:p>
            <a:r>
              <a:rPr lang="en-US" dirty="0"/>
              <a:t>Variance and Covariance</a:t>
            </a:r>
          </a:p>
          <a:p>
            <a:r>
              <a:rPr lang="en-US" dirty="0"/>
              <a:t>Gaussian distribution</a:t>
            </a:r>
          </a:p>
          <a:p>
            <a:endParaRPr lang="en-US" dirty="0"/>
          </a:p>
        </p:txBody>
      </p:sp>
      <p:pic>
        <p:nvPicPr>
          <p:cNvPr id="4" name="Picture 3">
            <a:extLst>
              <a:ext uri="{FF2B5EF4-FFF2-40B4-BE49-F238E27FC236}">
                <a16:creationId xmlns:a16="http://schemas.microsoft.com/office/drawing/2014/main" id="{23E44BCB-0579-6B4A-A36D-8668BE8E14D2}"/>
              </a:ext>
            </a:extLst>
          </p:cNvPr>
          <p:cNvPicPr>
            <a:picLocks noChangeAspect="1"/>
          </p:cNvPicPr>
          <p:nvPr/>
        </p:nvPicPr>
        <p:blipFill>
          <a:blip r:embed="rId2"/>
          <a:stretch>
            <a:fillRect/>
          </a:stretch>
        </p:blipFill>
        <p:spPr>
          <a:xfrm>
            <a:off x="1358900" y="3352800"/>
            <a:ext cx="9321800" cy="3505200"/>
          </a:xfrm>
          <a:prstGeom prst="rect">
            <a:avLst/>
          </a:prstGeom>
        </p:spPr>
      </p:pic>
    </p:spTree>
    <p:extLst>
      <p:ext uri="{BB962C8B-B14F-4D97-AF65-F5344CB8AC3E}">
        <p14:creationId xmlns:p14="http://schemas.microsoft.com/office/powerpoint/2010/main" val="15258217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0DAB0-A622-7740-BB80-7B44030ED796}"/>
              </a:ext>
            </a:extLst>
          </p:cNvPr>
          <p:cNvSpPr>
            <a:spLocks noGrp="1"/>
          </p:cNvSpPr>
          <p:nvPr>
            <p:ph type="title"/>
          </p:nvPr>
        </p:nvSpPr>
        <p:spPr/>
        <p:txBody>
          <a:bodyPr/>
          <a:lstStyle/>
          <a:p>
            <a:r>
              <a:rPr lang="en-US" dirty="0"/>
              <a:t>THE BIAS-VARIANCE TRADEOFF</a:t>
            </a:r>
          </a:p>
        </p:txBody>
      </p:sp>
      <p:sp>
        <p:nvSpPr>
          <p:cNvPr id="3" name="Content Placeholder 2">
            <a:extLst>
              <a:ext uri="{FF2B5EF4-FFF2-40B4-BE49-F238E27FC236}">
                <a16:creationId xmlns:a16="http://schemas.microsoft.com/office/drawing/2014/main" id="{876CA2A4-9521-C044-A6E7-FA1F983F1481}"/>
              </a:ext>
            </a:extLst>
          </p:cNvPr>
          <p:cNvSpPr>
            <a:spLocks noGrp="1"/>
          </p:cNvSpPr>
          <p:nvPr>
            <p:ph idx="1"/>
          </p:nvPr>
        </p:nvSpPr>
        <p:spPr/>
        <p:txBody>
          <a:bodyPr/>
          <a:lstStyle/>
          <a:p>
            <a:r>
              <a:rPr lang="en-US" dirty="0"/>
              <a:t>More complex classifiers will tend to improve the bias, but the cost of this is higher variance, while making the model more specific by reducing the </a:t>
            </a:r>
            <a:r>
              <a:rPr lang="en-US"/>
              <a:t>variance will increase </a:t>
            </a:r>
            <a:r>
              <a:rPr lang="en-US" dirty="0"/>
              <a:t>the bias.</a:t>
            </a:r>
          </a:p>
          <a:p>
            <a:endParaRPr lang="en-US" dirty="0"/>
          </a:p>
        </p:txBody>
      </p:sp>
    </p:spTree>
    <p:extLst>
      <p:ext uri="{BB962C8B-B14F-4D97-AF65-F5344CB8AC3E}">
        <p14:creationId xmlns:p14="http://schemas.microsoft.com/office/powerpoint/2010/main" val="21366269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9FC73C-61C4-FE41-BF30-481DA962781A}"/>
              </a:ext>
            </a:extLst>
          </p:cNvPr>
          <p:cNvSpPr>
            <a:spLocks noGrp="1"/>
          </p:cNvSpPr>
          <p:nvPr>
            <p:ph type="ctrTitle"/>
          </p:nvPr>
        </p:nvSpPr>
        <p:spPr/>
        <p:txBody>
          <a:bodyPr/>
          <a:lstStyle/>
          <a:p>
            <a:r>
              <a:rPr lang="en-US" dirty="0"/>
              <a:t>Probabilistic Learning</a:t>
            </a:r>
          </a:p>
        </p:txBody>
      </p:sp>
      <p:sp>
        <p:nvSpPr>
          <p:cNvPr id="3" name="Subtitle 2">
            <a:extLst>
              <a:ext uri="{FF2B5EF4-FFF2-40B4-BE49-F238E27FC236}">
                <a16:creationId xmlns:a16="http://schemas.microsoft.com/office/drawing/2014/main" id="{9EF5AE0F-A58D-064F-B727-47B4862E339C}"/>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6264577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5D2339-6FC4-E940-A111-2741AEC160D7}"/>
              </a:ext>
            </a:extLst>
          </p:cNvPr>
          <p:cNvSpPr>
            <a:spLocks noGrp="1"/>
          </p:cNvSpPr>
          <p:nvPr>
            <p:ph type="title"/>
          </p:nvPr>
        </p:nvSpPr>
        <p:spPr/>
        <p:txBody>
          <a:bodyPr/>
          <a:lstStyle/>
          <a:p>
            <a:r>
              <a:rPr lang="en-US" dirty="0"/>
              <a:t>Textbooks</a:t>
            </a:r>
          </a:p>
        </p:txBody>
      </p:sp>
      <p:sp>
        <p:nvSpPr>
          <p:cNvPr id="3" name="Content Placeholder 2">
            <a:extLst>
              <a:ext uri="{FF2B5EF4-FFF2-40B4-BE49-F238E27FC236}">
                <a16:creationId xmlns:a16="http://schemas.microsoft.com/office/drawing/2014/main" id="{B876151F-89D1-7C42-8FBD-D1D7FEF1215F}"/>
              </a:ext>
            </a:extLst>
          </p:cNvPr>
          <p:cNvSpPr>
            <a:spLocks noGrp="1"/>
          </p:cNvSpPr>
          <p:nvPr>
            <p:ph sz="half" idx="1"/>
          </p:nvPr>
        </p:nvSpPr>
        <p:spPr>
          <a:xfrm>
            <a:off x="3766457" y="1825625"/>
            <a:ext cx="2253343" cy="4351338"/>
          </a:xfrm>
        </p:spPr>
        <p:txBody>
          <a:bodyPr>
            <a:normAutofit/>
          </a:bodyPr>
          <a:lstStyle/>
          <a:p>
            <a:pPr marL="0" indent="0">
              <a:buNone/>
            </a:pPr>
            <a:r>
              <a:rPr lang="en-US" sz="2000" b="1" dirty="0"/>
              <a:t>MLAP</a:t>
            </a:r>
          </a:p>
          <a:p>
            <a:pPr marL="0" indent="0">
              <a:buNone/>
            </a:pPr>
            <a:r>
              <a:rPr lang="en-US" sz="2000" dirty="0"/>
              <a:t>Stephen </a:t>
            </a:r>
            <a:r>
              <a:rPr lang="en-US" sz="2000" dirty="0" err="1"/>
              <a:t>Marsland</a:t>
            </a:r>
            <a:r>
              <a:rPr lang="en-US" sz="2000" dirty="0"/>
              <a:t> </a:t>
            </a:r>
            <a:endParaRPr lang="en-US" sz="2000" dirty="0">
              <a:effectLst/>
            </a:endParaRPr>
          </a:p>
          <a:p>
            <a:pPr marL="0" indent="0">
              <a:buNone/>
            </a:pPr>
            <a:r>
              <a:rPr lang="en-US" sz="2000" dirty="0"/>
              <a:t>Machine Learning, an Algorithmic Perspective </a:t>
            </a:r>
            <a:endParaRPr lang="en-US" sz="2000" dirty="0">
              <a:effectLst/>
            </a:endParaRPr>
          </a:p>
          <a:p>
            <a:pPr marL="0" indent="0">
              <a:buNone/>
            </a:pPr>
            <a:r>
              <a:rPr lang="en-US" sz="2000" dirty="0"/>
              <a:t>CRC Press, 2014 </a:t>
            </a:r>
            <a:endParaRPr lang="en-US" sz="2000" dirty="0">
              <a:effectLst/>
            </a:endParaRPr>
          </a:p>
          <a:p>
            <a:pPr marL="0" indent="0">
              <a:buNone/>
            </a:pPr>
            <a:r>
              <a:rPr lang="en-US" sz="1700" dirty="0"/>
              <a:t>https://</a:t>
            </a:r>
            <a:r>
              <a:rPr lang="en-US" sz="1700" dirty="0" err="1"/>
              <a:t>www.amazon.com</a:t>
            </a:r>
            <a:r>
              <a:rPr lang="en-US" sz="1700" dirty="0"/>
              <a:t>/Machine-Learning-Algorithmic-Perspective-Recognition/</a:t>
            </a:r>
            <a:r>
              <a:rPr lang="en-US" sz="1700" dirty="0" err="1"/>
              <a:t>dp</a:t>
            </a:r>
            <a:r>
              <a:rPr lang="en-US" sz="1700" dirty="0"/>
              <a:t>/1466583282</a:t>
            </a:r>
          </a:p>
        </p:txBody>
      </p:sp>
      <p:sp>
        <p:nvSpPr>
          <p:cNvPr id="4" name="Content Placeholder 3">
            <a:extLst>
              <a:ext uri="{FF2B5EF4-FFF2-40B4-BE49-F238E27FC236}">
                <a16:creationId xmlns:a16="http://schemas.microsoft.com/office/drawing/2014/main" id="{CC40D069-592B-6241-87F5-D8C45D15B44C}"/>
              </a:ext>
            </a:extLst>
          </p:cNvPr>
          <p:cNvSpPr>
            <a:spLocks noGrp="1"/>
          </p:cNvSpPr>
          <p:nvPr>
            <p:ph sz="half" idx="2"/>
          </p:nvPr>
        </p:nvSpPr>
        <p:spPr>
          <a:xfrm>
            <a:off x="9357898" y="1720170"/>
            <a:ext cx="2205984" cy="4351338"/>
          </a:xfrm>
        </p:spPr>
        <p:txBody>
          <a:bodyPr>
            <a:normAutofit/>
          </a:bodyPr>
          <a:lstStyle/>
          <a:p>
            <a:pPr marL="0" indent="0">
              <a:buNone/>
            </a:pPr>
            <a:r>
              <a:rPr lang="en-US" sz="2000" b="1" dirty="0"/>
              <a:t>PML</a:t>
            </a:r>
          </a:p>
          <a:p>
            <a:pPr marL="0" indent="0">
              <a:buNone/>
            </a:pPr>
            <a:r>
              <a:rPr lang="en-US" sz="2000" dirty="0"/>
              <a:t>Sebastian </a:t>
            </a:r>
            <a:r>
              <a:rPr lang="en-US" sz="2000" dirty="0" err="1"/>
              <a:t>Raschka</a:t>
            </a:r>
            <a:r>
              <a:rPr lang="en-US" sz="2000" dirty="0"/>
              <a:t> &amp; Vahid </a:t>
            </a:r>
            <a:r>
              <a:rPr lang="en-US" sz="2000" dirty="0" err="1"/>
              <a:t>Mirjalili</a:t>
            </a:r>
            <a:endParaRPr lang="en-US" sz="2000" dirty="0"/>
          </a:p>
          <a:p>
            <a:pPr marL="0" indent="0">
              <a:buNone/>
            </a:pPr>
            <a:r>
              <a:rPr lang="en-US" sz="2000" dirty="0"/>
              <a:t>Python Machine Learning, 2nd Edition</a:t>
            </a:r>
          </a:p>
          <a:p>
            <a:pPr marL="0" indent="0">
              <a:buNone/>
            </a:pPr>
            <a:r>
              <a:rPr lang="en-US" sz="2000" dirty="0"/>
              <a:t>PACKT books, 2017</a:t>
            </a:r>
          </a:p>
          <a:p>
            <a:pPr marL="0" indent="0">
              <a:buNone/>
            </a:pPr>
            <a:r>
              <a:rPr lang="en-US" sz="1600" dirty="0"/>
              <a:t>https://</a:t>
            </a:r>
            <a:r>
              <a:rPr lang="en-US" sz="1600" dirty="0" err="1"/>
              <a:t>www.amazon.com</a:t>
            </a:r>
            <a:r>
              <a:rPr lang="en-US" sz="1600" dirty="0"/>
              <a:t>/Python-Machine-Learning-</a:t>
            </a:r>
            <a:r>
              <a:rPr lang="en-US" sz="1600" dirty="0" err="1"/>
              <a:t>scikit</a:t>
            </a:r>
            <a:r>
              <a:rPr lang="en-US" sz="1600" dirty="0"/>
              <a:t>-learn-TensorFlow/</a:t>
            </a:r>
            <a:r>
              <a:rPr lang="en-US" sz="1600" dirty="0" err="1"/>
              <a:t>dp</a:t>
            </a:r>
            <a:r>
              <a:rPr lang="en-US" sz="1600" dirty="0"/>
              <a:t>/1787125939</a:t>
            </a:r>
          </a:p>
          <a:p>
            <a:pPr marL="0" indent="0">
              <a:buNone/>
            </a:pPr>
            <a:endParaRPr lang="en-US" dirty="0"/>
          </a:p>
        </p:txBody>
      </p:sp>
      <p:pic>
        <p:nvPicPr>
          <p:cNvPr id="8" name="Picture 7">
            <a:extLst>
              <a:ext uri="{FF2B5EF4-FFF2-40B4-BE49-F238E27FC236}">
                <a16:creationId xmlns:a16="http://schemas.microsoft.com/office/drawing/2014/main" id="{3C9D5622-FAB8-B744-A21B-6805B02A8CF0}"/>
              </a:ext>
            </a:extLst>
          </p:cNvPr>
          <p:cNvPicPr>
            <a:picLocks noChangeAspect="1"/>
          </p:cNvPicPr>
          <p:nvPr/>
        </p:nvPicPr>
        <p:blipFill>
          <a:blip r:embed="rId2"/>
          <a:stretch>
            <a:fillRect/>
          </a:stretch>
        </p:blipFill>
        <p:spPr>
          <a:xfrm>
            <a:off x="468086" y="1629259"/>
            <a:ext cx="3091543" cy="4547704"/>
          </a:xfrm>
          <a:prstGeom prst="rect">
            <a:avLst/>
          </a:prstGeom>
        </p:spPr>
      </p:pic>
      <p:pic>
        <p:nvPicPr>
          <p:cNvPr id="9" name="Picture 8">
            <a:extLst>
              <a:ext uri="{FF2B5EF4-FFF2-40B4-BE49-F238E27FC236}">
                <a16:creationId xmlns:a16="http://schemas.microsoft.com/office/drawing/2014/main" id="{23057E63-29C5-B245-9126-6454313A9DD5}"/>
              </a:ext>
            </a:extLst>
          </p:cNvPr>
          <p:cNvPicPr>
            <a:picLocks noChangeAspect="1"/>
          </p:cNvPicPr>
          <p:nvPr/>
        </p:nvPicPr>
        <p:blipFill>
          <a:blip r:embed="rId3"/>
          <a:stretch>
            <a:fillRect/>
          </a:stretch>
        </p:blipFill>
        <p:spPr>
          <a:xfrm>
            <a:off x="6019800" y="1690688"/>
            <a:ext cx="3290739" cy="4062640"/>
          </a:xfrm>
          <a:prstGeom prst="rect">
            <a:avLst/>
          </a:prstGeom>
        </p:spPr>
      </p:pic>
    </p:spTree>
    <p:extLst>
      <p:ext uri="{BB962C8B-B14F-4D97-AF65-F5344CB8AC3E}">
        <p14:creationId xmlns:p14="http://schemas.microsoft.com/office/powerpoint/2010/main" val="237908043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62BA1C-64EC-5645-82E3-D24983C13C28}"/>
              </a:ext>
            </a:extLst>
          </p:cNvPr>
          <p:cNvSpPr>
            <a:spLocks noGrp="1"/>
          </p:cNvSpPr>
          <p:nvPr>
            <p:ph type="title"/>
          </p:nvPr>
        </p:nvSpPr>
        <p:spPr/>
        <p:txBody>
          <a:bodyPr/>
          <a:lstStyle/>
          <a:p>
            <a:r>
              <a:rPr lang="en-US" dirty="0"/>
              <a:t>Modeling mixture data</a:t>
            </a:r>
          </a:p>
        </p:txBody>
      </p:sp>
      <p:sp>
        <p:nvSpPr>
          <p:cNvPr id="3" name="Content Placeholder 2">
            <a:extLst>
              <a:ext uri="{FF2B5EF4-FFF2-40B4-BE49-F238E27FC236}">
                <a16:creationId xmlns:a16="http://schemas.microsoft.com/office/drawing/2014/main" id="{6AE673AB-E2BA-744D-AC68-EA4180E62F84}"/>
              </a:ext>
            </a:extLst>
          </p:cNvPr>
          <p:cNvSpPr>
            <a:spLocks noGrp="1"/>
          </p:cNvSpPr>
          <p:nvPr>
            <p:ph idx="1"/>
          </p:nvPr>
        </p:nvSpPr>
        <p:spPr/>
        <p:txBody>
          <a:bodyPr>
            <a:normAutofit lnSpcReduction="10000"/>
          </a:bodyPr>
          <a:lstStyle/>
          <a:p>
            <a:r>
              <a:rPr lang="en-US" dirty="0"/>
              <a:t>Training data with labels (classes) </a:t>
            </a:r>
            <a:r>
              <a:rPr lang="en-US" dirty="0">
                <a:sym typeface="Wingdings" pitchFamily="2" charset="2"/>
              </a:rPr>
              <a:t> supervised learning</a:t>
            </a:r>
          </a:p>
          <a:p>
            <a:r>
              <a:rPr lang="en-US" dirty="0">
                <a:sym typeface="Wingdings" pitchFamily="2" charset="2"/>
              </a:rPr>
              <a:t>Data without labels  unsupervised learning</a:t>
            </a:r>
          </a:p>
          <a:p>
            <a:r>
              <a:rPr lang="en-US" dirty="0">
                <a:sym typeface="Wingdings" pitchFamily="2" charset="2"/>
              </a:rPr>
              <a:t>One special case (more algorithms to be seen later)</a:t>
            </a:r>
          </a:p>
          <a:p>
            <a:pPr lvl="1"/>
            <a:r>
              <a:rPr lang="en-US" dirty="0">
                <a:sym typeface="Wingdings" pitchFamily="2" charset="2"/>
              </a:rPr>
              <a:t>The data contains </a:t>
            </a:r>
            <a:r>
              <a:rPr lang="en-US" dirty="0"/>
              <a:t>different classes, each come from their own Gaussian distribution (</a:t>
            </a:r>
            <a:r>
              <a:rPr lang="en-US" i="1" dirty="0"/>
              <a:t>multi-modal</a:t>
            </a:r>
            <a:r>
              <a:rPr lang="en-US" dirty="0"/>
              <a:t> data), since there is one distribution (mode) for each different class. </a:t>
            </a:r>
          </a:p>
          <a:p>
            <a:pPr lvl="1"/>
            <a:r>
              <a:rPr lang="en-US" dirty="0"/>
              <a:t>Apparently, we can’t fit one Gaussian to the data.</a:t>
            </a:r>
          </a:p>
          <a:p>
            <a:pPr lvl="1"/>
            <a:r>
              <a:rPr lang="en-US" dirty="0"/>
              <a:t>We can try to estimate the parameters for each of </a:t>
            </a:r>
            <a:r>
              <a:rPr lang="en-US" i="1" dirty="0"/>
              <a:t>M</a:t>
            </a:r>
            <a:r>
              <a:rPr lang="en-US" dirty="0"/>
              <a:t> Gaussians, all at once. Here, we assume we know how many classes (M) there are in the data. Even if we don’t know, we can try different numbers and see which one works best.</a:t>
            </a:r>
          </a:p>
          <a:p>
            <a:pPr lvl="1"/>
            <a:r>
              <a:rPr lang="en-US" dirty="0"/>
              <a:t>The same approach can be applied to any other probability distribution instead of a Gaussian, but Gaussians are by far the most common choice.</a:t>
            </a:r>
          </a:p>
          <a:p>
            <a:pPr lvl="1"/>
            <a:endParaRPr lang="en-US" dirty="0"/>
          </a:p>
          <a:p>
            <a:pPr lvl="1"/>
            <a:endParaRPr lang="en-US" dirty="0"/>
          </a:p>
          <a:p>
            <a:pPr lvl="1"/>
            <a:endParaRPr lang="en-US" dirty="0"/>
          </a:p>
        </p:txBody>
      </p:sp>
    </p:spTree>
    <p:extLst>
      <p:ext uri="{BB962C8B-B14F-4D97-AF65-F5344CB8AC3E}">
        <p14:creationId xmlns:p14="http://schemas.microsoft.com/office/powerpoint/2010/main" val="7583518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892BC7-89F7-E04D-861C-FB4A9A4547C0}"/>
              </a:ext>
            </a:extLst>
          </p:cNvPr>
          <p:cNvSpPr>
            <a:spLocks noGrp="1"/>
          </p:cNvSpPr>
          <p:nvPr>
            <p:ph type="title"/>
          </p:nvPr>
        </p:nvSpPr>
        <p:spPr/>
        <p:txBody>
          <a:bodyPr/>
          <a:lstStyle/>
          <a:p>
            <a:r>
              <a:rPr lang="en-US" dirty="0"/>
              <a:t>Gaussian mixture model</a:t>
            </a:r>
          </a:p>
        </p:txBody>
      </p:sp>
      <p:sp>
        <p:nvSpPr>
          <p:cNvPr id="3" name="Content Placeholder 2">
            <a:extLst>
              <a:ext uri="{FF2B5EF4-FFF2-40B4-BE49-F238E27FC236}">
                <a16:creationId xmlns:a16="http://schemas.microsoft.com/office/drawing/2014/main" id="{17AB3037-B9BD-C74E-9E35-9F3E1D46C969}"/>
              </a:ext>
            </a:extLst>
          </p:cNvPr>
          <p:cNvSpPr>
            <a:spLocks noGrp="1"/>
          </p:cNvSpPr>
          <p:nvPr>
            <p:ph idx="1"/>
          </p:nvPr>
        </p:nvSpPr>
        <p:spPr>
          <a:xfrm>
            <a:off x="838200" y="1825625"/>
            <a:ext cx="10515600" cy="2757261"/>
          </a:xfrm>
        </p:spPr>
        <p:txBody>
          <a:bodyPr/>
          <a:lstStyle/>
          <a:p>
            <a:r>
              <a:rPr lang="en-US" dirty="0"/>
              <a:t>The output for any particular data point will be the sum of the values expected by all of the M Gaussians:</a:t>
            </a:r>
          </a:p>
          <a:p>
            <a:endParaRPr lang="en-US" dirty="0"/>
          </a:p>
        </p:txBody>
      </p:sp>
      <p:pic>
        <p:nvPicPr>
          <p:cNvPr id="4" name="Picture 3">
            <a:extLst>
              <a:ext uri="{FF2B5EF4-FFF2-40B4-BE49-F238E27FC236}">
                <a16:creationId xmlns:a16="http://schemas.microsoft.com/office/drawing/2014/main" id="{260129FF-1E94-3B49-BEC0-F74298863296}"/>
              </a:ext>
            </a:extLst>
          </p:cNvPr>
          <p:cNvPicPr>
            <a:picLocks noChangeAspect="1"/>
          </p:cNvPicPr>
          <p:nvPr/>
        </p:nvPicPr>
        <p:blipFill>
          <a:blip r:embed="rId2"/>
          <a:stretch>
            <a:fillRect/>
          </a:stretch>
        </p:blipFill>
        <p:spPr>
          <a:xfrm>
            <a:off x="3927929" y="2757714"/>
            <a:ext cx="3378200" cy="863600"/>
          </a:xfrm>
          <a:prstGeom prst="rect">
            <a:avLst/>
          </a:prstGeom>
        </p:spPr>
      </p:pic>
      <p:sp>
        <p:nvSpPr>
          <p:cNvPr id="5" name="TextBox 4">
            <a:extLst>
              <a:ext uri="{FF2B5EF4-FFF2-40B4-BE49-F238E27FC236}">
                <a16:creationId xmlns:a16="http://schemas.microsoft.com/office/drawing/2014/main" id="{B08338D8-CCB2-054C-A932-17F27CBE7994}"/>
              </a:ext>
            </a:extLst>
          </p:cNvPr>
          <p:cNvSpPr txBox="1"/>
          <p:nvPr/>
        </p:nvSpPr>
        <p:spPr>
          <a:xfrm>
            <a:off x="7089669" y="3474300"/>
            <a:ext cx="3396343" cy="584775"/>
          </a:xfrm>
          <a:prstGeom prst="rect">
            <a:avLst/>
          </a:prstGeom>
          <a:noFill/>
        </p:spPr>
        <p:txBody>
          <a:bodyPr wrap="square" rtlCol="0">
            <a:spAutoFit/>
          </a:bodyPr>
          <a:lstStyle/>
          <a:p>
            <a:r>
              <a:rPr lang="en-US" sz="1600" dirty="0"/>
              <a:t>Gaussian function with mean </a:t>
            </a:r>
            <a:r>
              <a:rPr lang="el-GR" sz="1600" dirty="0"/>
              <a:t>μ</a:t>
            </a:r>
            <a:r>
              <a:rPr lang="en-US" sz="1600" baseline="-25000" dirty="0"/>
              <a:t>m</a:t>
            </a:r>
            <a:r>
              <a:rPr lang="en-US" sz="1600" dirty="0"/>
              <a:t> and covariance matrix 𝛴</a:t>
            </a:r>
            <a:r>
              <a:rPr lang="en-US" sz="1600" baseline="-25000" dirty="0"/>
              <a:t>m</a:t>
            </a:r>
          </a:p>
        </p:txBody>
      </p:sp>
      <p:cxnSp>
        <p:nvCxnSpPr>
          <p:cNvPr id="7" name="Straight Arrow Connector 6">
            <a:extLst>
              <a:ext uri="{FF2B5EF4-FFF2-40B4-BE49-F238E27FC236}">
                <a16:creationId xmlns:a16="http://schemas.microsoft.com/office/drawing/2014/main" id="{4F52B772-4CAA-144E-9663-3F143A4A8F0C}"/>
              </a:ext>
            </a:extLst>
          </p:cNvPr>
          <p:cNvCxnSpPr/>
          <p:nvPr/>
        </p:nvCxnSpPr>
        <p:spPr>
          <a:xfrm flipH="1" flipV="1">
            <a:off x="6422571" y="3439886"/>
            <a:ext cx="544286" cy="3163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56404381-8057-B44D-989E-B09C01E82B65}"/>
              </a:ext>
            </a:extLst>
          </p:cNvPr>
          <p:cNvSpPr txBox="1"/>
          <p:nvPr/>
        </p:nvSpPr>
        <p:spPr>
          <a:xfrm>
            <a:off x="4156976" y="3678128"/>
            <a:ext cx="1931207" cy="584775"/>
          </a:xfrm>
          <a:prstGeom prst="rect">
            <a:avLst/>
          </a:prstGeom>
          <a:noFill/>
        </p:spPr>
        <p:txBody>
          <a:bodyPr wrap="square" rtlCol="0">
            <a:spAutoFit/>
          </a:bodyPr>
          <a:lstStyle/>
          <a:p>
            <a:r>
              <a:rPr lang="en-US" sz="1600" dirty="0"/>
              <a:t>Normalization weights: </a:t>
            </a:r>
          </a:p>
        </p:txBody>
      </p:sp>
      <p:pic>
        <p:nvPicPr>
          <p:cNvPr id="9" name="Picture 8">
            <a:extLst>
              <a:ext uri="{FF2B5EF4-FFF2-40B4-BE49-F238E27FC236}">
                <a16:creationId xmlns:a16="http://schemas.microsoft.com/office/drawing/2014/main" id="{82D7188D-F58A-B94D-AD5F-82A810A9234B}"/>
              </a:ext>
            </a:extLst>
          </p:cNvPr>
          <p:cNvPicPr>
            <a:picLocks noChangeAspect="1"/>
          </p:cNvPicPr>
          <p:nvPr/>
        </p:nvPicPr>
        <p:blipFill>
          <a:blip r:embed="rId3"/>
          <a:stretch>
            <a:fillRect/>
          </a:stretch>
        </p:blipFill>
        <p:spPr>
          <a:xfrm>
            <a:off x="5335765" y="3813064"/>
            <a:ext cx="752418" cy="402364"/>
          </a:xfrm>
          <a:prstGeom prst="rect">
            <a:avLst/>
          </a:prstGeom>
        </p:spPr>
      </p:pic>
      <p:cxnSp>
        <p:nvCxnSpPr>
          <p:cNvPr id="11" name="Straight Arrow Connector 10">
            <a:extLst>
              <a:ext uri="{FF2B5EF4-FFF2-40B4-BE49-F238E27FC236}">
                <a16:creationId xmlns:a16="http://schemas.microsoft.com/office/drawing/2014/main" id="{3C14C9CD-D30D-9A47-991F-6E3C23F226C4}"/>
              </a:ext>
            </a:extLst>
          </p:cNvPr>
          <p:cNvCxnSpPr/>
          <p:nvPr/>
        </p:nvCxnSpPr>
        <p:spPr>
          <a:xfrm flipV="1">
            <a:off x="5236029" y="3433085"/>
            <a:ext cx="215201" cy="3231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0F5C8DFC-C6DC-3D49-8DAB-BA809D1CEB00}"/>
              </a:ext>
            </a:extLst>
          </p:cNvPr>
          <p:cNvPicPr>
            <a:picLocks noChangeAspect="1"/>
          </p:cNvPicPr>
          <p:nvPr/>
        </p:nvPicPr>
        <p:blipFill>
          <a:blip r:embed="rId4"/>
          <a:stretch>
            <a:fillRect/>
          </a:stretch>
        </p:blipFill>
        <p:spPr>
          <a:xfrm>
            <a:off x="7913802" y="4171602"/>
            <a:ext cx="2986314" cy="2406880"/>
          </a:xfrm>
          <a:prstGeom prst="rect">
            <a:avLst/>
          </a:prstGeom>
        </p:spPr>
      </p:pic>
      <p:pic>
        <p:nvPicPr>
          <p:cNvPr id="13" name="Picture 12">
            <a:extLst>
              <a:ext uri="{FF2B5EF4-FFF2-40B4-BE49-F238E27FC236}">
                <a16:creationId xmlns:a16="http://schemas.microsoft.com/office/drawing/2014/main" id="{E4E13734-87B6-9A44-BB92-80EFA59059B0}"/>
              </a:ext>
            </a:extLst>
          </p:cNvPr>
          <p:cNvPicPr>
            <a:picLocks noChangeAspect="1"/>
          </p:cNvPicPr>
          <p:nvPr/>
        </p:nvPicPr>
        <p:blipFill>
          <a:blip r:embed="rId5"/>
          <a:stretch>
            <a:fillRect/>
          </a:stretch>
        </p:blipFill>
        <p:spPr>
          <a:xfrm>
            <a:off x="3220357" y="5059984"/>
            <a:ext cx="3975100" cy="1041400"/>
          </a:xfrm>
          <a:prstGeom prst="rect">
            <a:avLst/>
          </a:prstGeom>
        </p:spPr>
      </p:pic>
      <p:sp>
        <p:nvSpPr>
          <p:cNvPr id="14" name="Rectangle 13">
            <a:extLst>
              <a:ext uri="{FF2B5EF4-FFF2-40B4-BE49-F238E27FC236}">
                <a16:creationId xmlns:a16="http://schemas.microsoft.com/office/drawing/2014/main" id="{C14D82A6-D688-F844-8CF5-AB6019EBDA02}"/>
              </a:ext>
            </a:extLst>
          </p:cNvPr>
          <p:cNvSpPr/>
          <p:nvPr/>
        </p:nvSpPr>
        <p:spPr>
          <a:xfrm>
            <a:off x="576097" y="4588710"/>
            <a:ext cx="5040932" cy="369332"/>
          </a:xfrm>
          <a:prstGeom prst="rect">
            <a:avLst/>
          </a:prstGeom>
        </p:spPr>
        <p:txBody>
          <a:bodyPr wrap="none">
            <a:spAutoFit/>
          </a:bodyPr>
          <a:lstStyle/>
          <a:p>
            <a:r>
              <a:rPr lang="en-US" dirty="0">
                <a:effectLst/>
                <a:latin typeface="Helvetica" pitchFamily="2" charset="0"/>
              </a:rPr>
              <a:t> The probability that input x</a:t>
            </a:r>
            <a:r>
              <a:rPr lang="en-US" baseline="-25000" dirty="0">
                <a:effectLst/>
                <a:latin typeface="Helvetica" pitchFamily="2" charset="0"/>
              </a:rPr>
              <a:t>i</a:t>
            </a:r>
            <a:r>
              <a:rPr lang="en-US" dirty="0">
                <a:effectLst/>
                <a:latin typeface="Helvetica" pitchFamily="2" charset="0"/>
              </a:rPr>
              <a:t> belongs to class m</a:t>
            </a:r>
          </a:p>
        </p:txBody>
      </p:sp>
      <p:sp>
        <p:nvSpPr>
          <p:cNvPr id="15" name="Rectangle 14">
            <a:extLst>
              <a:ext uri="{FF2B5EF4-FFF2-40B4-BE49-F238E27FC236}">
                <a16:creationId xmlns:a16="http://schemas.microsoft.com/office/drawing/2014/main" id="{14CE39B1-5968-F743-AAFC-E9DCEF9E5353}"/>
              </a:ext>
            </a:extLst>
          </p:cNvPr>
          <p:cNvSpPr/>
          <p:nvPr/>
        </p:nvSpPr>
        <p:spPr>
          <a:xfrm>
            <a:off x="579166" y="6150311"/>
            <a:ext cx="6730032" cy="307777"/>
          </a:xfrm>
          <a:prstGeom prst="rect">
            <a:avLst/>
          </a:prstGeom>
        </p:spPr>
        <p:txBody>
          <a:bodyPr wrap="square">
            <a:spAutoFit/>
          </a:bodyPr>
          <a:lstStyle/>
          <a:p>
            <a:r>
              <a:rPr lang="en-US" sz="1400" dirty="0">
                <a:latin typeface="Helvetica" pitchFamily="2" charset="0"/>
              </a:rPr>
              <a:t>A</a:t>
            </a:r>
            <a:r>
              <a:rPr lang="en-US" sz="1400" dirty="0">
                <a:effectLst/>
                <a:latin typeface="Helvetica" pitchFamily="2" charset="0"/>
              </a:rPr>
              <a:t> hat on a variable means that we are estimating the value of that variable.</a:t>
            </a:r>
          </a:p>
        </p:txBody>
      </p:sp>
    </p:spTree>
    <p:extLst>
      <p:ext uri="{BB962C8B-B14F-4D97-AF65-F5344CB8AC3E}">
        <p14:creationId xmlns:p14="http://schemas.microsoft.com/office/powerpoint/2010/main" val="31426841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0712A5-9940-CF46-975A-3C44ED2C8039}"/>
              </a:ext>
            </a:extLst>
          </p:cNvPr>
          <p:cNvSpPr>
            <a:spLocks noGrp="1"/>
          </p:cNvSpPr>
          <p:nvPr>
            <p:ph type="title"/>
          </p:nvPr>
        </p:nvSpPr>
        <p:spPr/>
        <p:txBody>
          <a:bodyPr/>
          <a:lstStyle/>
          <a:p>
            <a:r>
              <a:rPr lang="en-US" dirty="0"/>
              <a:t>Expectation-Maximization (EM) Algorithm</a:t>
            </a:r>
          </a:p>
        </p:txBody>
      </p:sp>
      <p:sp>
        <p:nvSpPr>
          <p:cNvPr id="3" name="Content Placeholder 2">
            <a:extLst>
              <a:ext uri="{FF2B5EF4-FFF2-40B4-BE49-F238E27FC236}">
                <a16:creationId xmlns:a16="http://schemas.microsoft.com/office/drawing/2014/main" id="{FC949EA2-4B22-3645-A061-8D192E32B12E}"/>
              </a:ext>
            </a:extLst>
          </p:cNvPr>
          <p:cNvSpPr>
            <a:spLocks noGrp="1"/>
          </p:cNvSpPr>
          <p:nvPr>
            <p:ph idx="1"/>
          </p:nvPr>
        </p:nvSpPr>
        <p:spPr/>
        <p:txBody>
          <a:bodyPr>
            <a:normAutofit lnSpcReduction="10000"/>
          </a:bodyPr>
          <a:lstStyle/>
          <a:p>
            <a:r>
              <a:rPr lang="en-US" i="1" dirty="0"/>
              <a:t>Maximum Likelihood</a:t>
            </a:r>
            <a:r>
              <a:rPr lang="en-US" dirty="0"/>
              <a:t> solution of the Gaussian Mixture model</a:t>
            </a:r>
          </a:p>
          <a:p>
            <a:pPr lvl="1"/>
            <a:r>
              <a:rPr lang="en-US" dirty="0"/>
              <a:t>Choose model maximizing the conditional probability of observing the data given the model</a:t>
            </a:r>
          </a:p>
          <a:p>
            <a:r>
              <a:rPr lang="en-US" dirty="0"/>
              <a:t>A simple case:  two Gaussian mixture</a:t>
            </a:r>
          </a:p>
          <a:p>
            <a:endParaRPr lang="en-US" dirty="0"/>
          </a:p>
          <a:p>
            <a:endParaRPr lang="en-US" dirty="0"/>
          </a:p>
          <a:p>
            <a:pPr marL="457200" lvl="1" indent="0">
              <a:buNone/>
            </a:pPr>
            <a:endParaRPr lang="en-US" dirty="0"/>
          </a:p>
          <a:p>
            <a:pPr lvl="1"/>
            <a:r>
              <a:rPr lang="en-US" dirty="0"/>
              <a:t>if we knew which of the two Gaussian components the data point came from, then it would be easy to find the maximum likelihood solution.</a:t>
            </a:r>
          </a:p>
          <a:p>
            <a:pPr lvl="1"/>
            <a:r>
              <a:rPr lang="en-US" dirty="0"/>
              <a:t>introduce a new variable f: if f = 0 then the data came from Gaussian one, if f = 1  then it came from Gaussian two.</a:t>
            </a:r>
          </a:p>
          <a:p>
            <a:pPr lvl="1"/>
            <a:endParaRPr lang="en-US" dirty="0"/>
          </a:p>
          <a:p>
            <a:pPr lvl="1"/>
            <a:endParaRPr lang="en-US" dirty="0"/>
          </a:p>
          <a:p>
            <a:endParaRPr lang="en-US" dirty="0"/>
          </a:p>
          <a:p>
            <a:endParaRPr lang="en-US" dirty="0"/>
          </a:p>
          <a:p>
            <a:endParaRPr lang="en-US" dirty="0"/>
          </a:p>
        </p:txBody>
      </p:sp>
      <p:pic>
        <p:nvPicPr>
          <p:cNvPr id="4" name="Picture 3">
            <a:extLst>
              <a:ext uri="{FF2B5EF4-FFF2-40B4-BE49-F238E27FC236}">
                <a16:creationId xmlns:a16="http://schemas.microsoft.com/office/drawing/2014/main" id="{A2A3EBE7-1F00-3740-A787-0495C01B428E}"/>
              </a:ext>
            </a:extLst>
          </p:cNvPr>
          <p:cNvPicPr>
            <a:picLocks noChangeAspect="1"/>
          </p:cNvPicPr>
          <p:nvPr/>
        </p:nvPicPr>
        <p:blipFill>
          <a:blip r:embed="rId2"/>
          <a:stretch>
            <a:fillRect/>
          </a:stretch>
        </p:blipFill>
        <p:spPr>
          <a:xfrm>
            <a:off x="2147208" y="3313793"/>
            <a:ext cx="2628900" cy="1244600"/>
          </a:xfrm>
          <a:prstGeom prst="rect">
            <a:avLst/>
          </a:prstGeom>
        </p:spPr>
      </p:pic>
      <p:pic>
        <p:nvPicPr>
          <p:cNvPr id="5" name="Picture 4">
            <a:extLst>
              <a:ext uri="{FF2B5EF4-FFF2-40B4-BE49-F238E27FC236}">
                <a16:creationId xmlns:a16="http://schemas.microsoft.com/office/drawing/2014/main" id="{596A4BD8-86C4-0B47-9BD7-442D5385FABE}"/>
              </a:ext>
            </a:extLst>
          </p:cNvPr>
          <p:cNvPicPr>
            <a:picLocks noChangeAspect="1"/>
          </p:cNvPicPr>
          <p:nvPr/>
        </p:nvPicPr>
        <p:blipFill>
          <a:blip r:embed="rId3"/>
          <a:stretch>
            <a:fillRect/>
          </a:stretch>
        </p:blipFill>
        <p:spPr>
          <a:xfrm>
            <a:off x="5079999" y="3713843"/>
            <a:ext cx="4775200" cy="444500"/>
          </a:xfrm>
          <a:prstGeom prst="rect">
            <a:avLst/>
          </a:prstGeom>
        </p:spPr>
      </p:pic>
    </p:spTree>
    <p:extLst>
      <p:ext uri="{BB962C8B-B14F-4D97-AF65-F5344CB8AC3E}">
        <p14:creationId xmlns:p14="http://schemas.microsoft.com/office/powerpoint/2010/main" val="31684426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5D44045-205B-F74E-B1B6-A4D99F81EAD9}"/>
              </a:ext>
            </a:extLst>
          </p:cNvPr>
          <p:cNvPicPr>
            <a:picLocks noChangeAspect="1"/>
          </p:cNvPicPr>
          <p:nvPr/>
        </p:nvPicPr>
        <p:blipFill>
          <a:blip r:embed="rId2"/>
          <a:stretch>
            <a:fillRect/>
          </a:stretch>
        </p:blipFill>
        <p:spPr>
          <a:xfrm>
            <a:off x="304799" y="299200"/>
            <a:ext cx="6486979" cy="6259600"/>
          </a:xfrm>
          <a:prstGeom prst="rect">
            <a:avLst/>
          </a:prstGeom>
        </p:spPr>
      </p:pic>
      <p:sp>
        <p:nvSpPr>
          <p:cNvPr id="7" name="Rectangle 6">
            <a:extLst>
              <a:ext uri="{FF2B5EF4-FFF2-40B4-BE49-F238E27FC236}">
                <a16:creationId xmlns:a16="http://schemas.microsoft.com/office/drawing/2014/main" id="{2C2FE140-F41A-7B42-8DA1-5973F4F0BAF3}"/>
              </a:ext>
            </a:extLst>
          </p:cNvPr>
          <p:cNvSpPr/>
          <p:nvPr/>
        </p:nvSpPr>
        <p:spPr>
          <a:xfrm>
            <a:off x="7032170" y="595424"/>
            <a:ext cx="4909459" cy="1477328"/>
          </a:xfrm>
          <a:prstGeom prst="rect">
            <a:avLst/>
          </a:prstGeom>
        </p:spPr>
        <p:txBody>
          <a:bodyPr wrap="square">
            <a:spAutoFit/>
          </a:bodyPr>
          <a:lstStyle/>
          <a:p>
            <a:r>
              <a:rPr lang="en-US" dirty="0">
                <a:effectLst/>
                <a:latin typeface="Helvetica" pitchFamily="2" charset="0"/>
              </a:rPr>
              <a:t>Running time for classifying a new data point: O(M), where M is the number of Gaussians, which is often of the order of </a:t>
            </a:r>
            <a:r>
              <a:rPr lang="en-US" dirty="0" err="1">
                <a:effectLst/>
                <a:latin typeface="Helvetica" pitchFamily="2" charset="0"/>
              </a:rPr>
              <a:t>logN</a:t>
            </a:r>
            <a:r>
              <a:rPr lang="en-US" dirty="0">
                <a:effectLst/>
                <a:latin typeface="Helvetica" pitchFamily="2" charset="0"/>
              </a:rPr>
              <a:t>, where N  is the number of data points. </a:t>
            </a:r>
          </a:p>
          <a:p>
            <a:r>
              <a:rPr lang="en-US" dirty="0">
                <a:latin typeface="Helvetica" pitchFamily="2" charset="0"/>
              </a:rPr>
              <a:t>Running time for </a:t>
            </a:r>
            <a:r>
              <a:rPr lang="en-US" dirty="0">
                <a:effectLst/>
                <a:latin typeface="Helvetica" pitchFamily="2" charset="0"/>
              </a:rPr>
              <a:t>raining: O(NM</a:t>
            </a:r>
            <a:r>
              <a:rPr lang="en-US" baseline="30000" dirty="0">
                <a:effectLst/>
                <a:latin typeface="Helvetica" pitchFamily="2" charset="0"/>
              </a:rPr>
              <a:t>2</a:t>
            </a:r>
            <a:r>
              <a:rPr lang="en-US" dirty="0">
                <a:effectLst/>
                <a:latin typeface="Helvetica" pitchFamily="2" charset="0"/>
              </a:rPr>
              <a:t> +M</a:t>
            </a:r>
            <a:r>
              <a:rPr lang="en-US" baseline="30000" dirty="0">
                <a:effectLst/>
                <a:latin typeface="Helvetica" pitchFamily="2" charset="0"/>
              </a:rPr>
              <a:t>3</a:t>
            </a:r>
            <a:r>
              <a:rPr lang="en-US" dirty="0">
                <a:effectLst/>
                <a:latin typeface="Helvetica" pitchFamily="2" charset="0"/>
              </a:rPr>
              <a:t>) .</a:t>
            </a:r>
          </a:p>
        </p:txBody>
      </p:sp>
      <p:pic>
        <p:nvPicPr>
          <p:cNvPr id="8" name="Picture 7">
            <a:extLst>
              <a:ext uri="{FF2B5EF4-FFF2-40B4-BE49-F238E27FC236}">
                <a16:creationId xmlns:a16="http://schemas.microsoft.com/office/drawing/2014/main" id="{C527855B-4C3C-2E4B-BC7C-05BB53D3A2F2}"/>
              </a:ext>
            </a:extLst>
          </p:cNvPr>
          <p:cNvPicPr>
            <a:picLocks noChangeAspect="1"/>
          </p:cNvPicPr>
          <p:nvPr/>
        </p:nvPicPr>
        <p:blipFill>
          <a:blip r:embed="rId3"/>
          <a:stretch>
            <a:fillRect/>
          </a:stretch>
        </p:blipFill>
        <p:spPr>
          <a:xfrm>
            <a:off x="5410199" y="3417038"/>
            <a:ext cx="6640393" cy="2080247"/>
          </a:xfrm>
          <a:prstGeom prst="rect">
            <a:avLst/>
          </a:prstGeom>
        </p:spPr>
      </p:pic>
    </p:spTree>
    <p:extLst>
      <p:ext uri="{BB962C8B-B14F-4D97-AF65-F5344CB8AC3E}">
        <p14:creationId xmlns:p14="http://schemas.microsoft.com/office/powerpoint/2010/main" val="1809434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88B189-88AC-C942-BECF-4E3382DB3AFB}"/>
              </a:ext>
            </a:extLst>
          </p:cNvPr>
          <p:cNvSpPr>
            <a:spLocks noGrp="1"/>
          </p:cNvSpPr>
          <p:nvPr>
            <p:ph type="title"/>
          </p:nvPr>
        </p:nvSpPr>
        <p:spPr/>
        <p:txBody>
          <a:bodyPr/>
          <a:lstStyle/>
          <a:p>
            <a:r>
              <a:rPr lang="en-US" dirty="0"/>
              <a:t>What is Machine Learning?</a:t>
            </a:r>
          </a:p>
        </p:txBody>
      </p:sp>
      <p:sp>
        <p:nvSpPr>
          <p:cNvPr id="3" name="Content Placeholder 2">
            <a:extLst>
              <a:ext uri="{FF2B5EF4-FFF2-40B4-BE49-F238E27FC236}">
                <a16:creationId xmlns:a16="http://schemas.microsoft.com/office/drawing/2014/main" id="{C3384F5E-8A8D-984E-B473-9D0541FA7D44}"/>
              </a:ext>
            </a:extLst>
          </p:cNvPr>
          <p:cNvSpPr>
            <a:spLocks noGrp="1"/>
          </p:cNvSpPr>
          <p:nvPr>
            <p:ph idx="1"/>
          </p:nvPr>
        </p:nvSpPr>
        <p:spPr/>
        <p:txBody>
          <a:bodyPr>
            <a:normAutofit/>
          </a:bodyPr>
          <a:lstStyle/>
          <a:p>
            <a:r>
              <a:rPr lang="en-US" dirty="0"/>
              <a:t>Machine learning: making computers modify or adapt their actions (whether these actions are making predictions, or controlling a robots) so that these actions get more </a:t>
            </a:r>
            <a:r>
              <a:rPr lang="en-US" i="1" dirty="0"/>
              <a:t>accurate</a:t>
            </a:r>
            <a:r>
              <a:rPr lang="en-US" dirty="0"/>
              <a:t>, where accuracy is measured by how well the chosen actions reflect the correct ones.</a:t>
            </a:r>
          </a:p>
          <a:p>
            <a:r>
              <a:rPr lang="en-US" i="1" dirty="0"/>
              <a:t>Computational complexity</a:t>
            </a:r>
            <a:r>
              <a:rPr lang="en-US" dirty="0"/>
              <a:t> of machine learning algorithms is particularly important in the context of learning on very large datasets.</a:t>
            </a:r>
          </a:p>
          <a:p>
            <a:pPr lvl="1"/>
            <a:r>
              <a:rPr lang="en-US" dirty="0"/>
              <a:t>Complexity of training vs. complexity of </a:t>
            </a:r>
            <a:r>
              <a:rPr lang="en-US" i="1" dirty="0"/>
              <a:t>inferencing</a:t>
            </a:r>
            <a:r>
              <a:rPr lang="en-US" dirty="0"/>
              <a:t> (e.g., applying the trained algorithm to making predictions). Training is one-time computation, and thus can be relatively slow.</a:t>
            </a:r>
          </a:p>
          <a:p>
            <a:pPr lvl="1"/>
            <a:endParaRPr lang="en-US" dirty="0"/>
          </a:p>
          <a:p>
            <a:endParaRPr lang="en-US" dirty="0"/>
          </a:p>
          <a:p>
            <a:endParaRPr lang="en-US" dirty="0"/>
          </a:p>
        </p:txBody>
      </p:sp>
    </p:spTree>
    <p:extLst>
      <p:ext uri="{BB962C8B-B14F-4D97-AF65-F5344CB8AC3E}">
        <p14:creationId xmlns:p14="http://schemas.microsoft.com/office/powerpoint/2010/main" val="14464904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833416-1A40-304D-891F-053BC9B7A062}"/>
              </a:ext>
            </a:extLst>
          </p:cNvPr>
          <p:cNvSpPr>
            <a:spLocks noGrp="1"/>
          </p:cNvSpPr>
          <p:nvPr>
            <p:ph type="title"/>
          </p:nvPr>
        </p:nvSpPr>
        <p:spPr/>
        <p:txBody>
          <a:bodyPr/>
          <a:lstStyle/>
          <a:p>
            <a:r>
              <a:rPr lang="en-US" dirty="0"/>
              <a:t>Applications of Machine Learning: examples</a:t>
            </a:r>
          </a:p>
        </p:txBody>
      </p:sp>
      <p:sp>
        <p:nvSpPr>
          <p:cNvPr id="3" name="Content Placeholder 2">
            <a:extLst>
              <a:ext uri="{FF2B5EF4-FFF2-40B4-BE49-F238E27FC236}">
                <a16:creationId xmlns:a16="http://schemas.microsoft.com/office/drawing/2014/main" id="{5A68048F-824F-E947-9EC6-5D7A05FB4879}"/>
              </a:ext>
            </a:extLst>
          </p:cNvPr>
          <p:cNvSpPr>
            <a:spLocks noGrp="1"/>
          </p:cNvSpPr>
          <p:nvPr>
            <p:ph idx="1"/>
          </p:nvPr>
        </p:nvSpPr>
        <p:spPr/>
        <p:txBody>
          <a:bodyPr/>
          <a:lstStyle/>
          <a:p>
            <a:r>
              <a:rPr lang="en-US" dirty="0"/>
              <a:t>Speech recognition</a:t>
            </a:r>
          </a:p>
          <a:p>
            <a:r>
              <a:rPr lang="en-US" dirty="0"/>
              <a:t>Recommendation system</a:t>
            </a:r>
          </a:p>
          <a:p>
            <a:r>
              <a:rPr lang="en-US" dirty="0"/>
              <a:t>Autonomous driving</a:t>
            </a:r>
          </a:p>
          <a:p>
            <a:r>
              <a:rPr lang="en-US" dirty="0"/>
              <a:t>Autonomous robots</a:t>
            </a:r>
          </a:p>
          <a:p>
            <a:r>
              <a:rPr lang="en-US" dirty="0"/>
              <a:t>Disease diagnosis</a:t>
            </a:r>
          </a:p>
          <a:p>
            <a:r>
              <a:rPr lang="en-US" dirty="0"/>
              <a:t>Natural language synthesis / Machine translation</a:t>
            </a:r>
          </a:p>
          <a:p>
            <a:r>
              <a:rPr lang="en-US" dirty="0"/>
              <a:t>Games: AlphaGo</a:t>
            </a:r>
          </a:p>
          <a:p>
            <a:r>
              <a:rPr lang="en-US" dirty="0"/>
              <a:t>Spam-filter for e-mail </a:t>
            </a:r>
            <a:endParaRPr lang="en-US" dirty="0">
              <a:effectLst/>
            </a:endParaRPr>
          </a:p>
          <a:p>
            <a:endParaRPr lang="en-US" dirty="0"/>
          </a:p>
        </p:txBody>
      </p:sp>
    </p:spTree>
    <p:extLst>
      <p:ext uri="{BB962C8B-B14F-4D97-AF65-F5344CB8AC3E}">
        <p14:creationId xmlns:p14="http://schemas.microsoft.com/office/powerpoint/2010/main" val="23283007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427F1-25BD-7A45-9004-22A2692E97E6}"/>
              </a:ext>
            </a:extLst>
          </p:cNvPr>
          <p:cNvSpPr>
            <a:spLocks noGrp="1"/>
          </p:cNvSpPr>
          <p:nvPr>
            <p:ph type="title"/>
          </p:nvPr>
        </p:nvSpPr>
        <p:spPr/>
        <p:txBody>
          <a:bodyPr/>
          <a:lstStyle/>
          <a:p>
            <a:r>
              <a:rPr lang="en-US" dirty="0"/>
              <a:t>Type of Machine Learning</a:t>
            </a:r>
          </a:p>
        </p:txBody>
      </p:sp>
      <p:sp>
        <p:nvSpPr>
          <p:cNvPr id="3" name="Content Placeholder 2">
            <a:extLst>
              <a:ext uri="{FF2B5EF4-FFF2-40B4-BE49-F238E27FC236}">
                <a16:creationId xmlns:a16="http://schemas.microsoft.com/office/drawing/2014/main" id="{0A45635B-F850-624A-A15B-4DC8CA78ED8C}"/>
              </a:ext>
            </a:extLst>
          </p:cNvPr>
          <p:cNvSpPr>
            <a:spLocks noGrp="1"/>
          </p:cNvSpPr>
          <p:nvPr>
            <p:ph idx="1"/>
          </p:nvPr>
        </p:nvSpPr>
        <p:spPr>
          <a:xfrm>
            <a:off x="838200" y="1825625"/>
            <a:ext cx="10831286" cy="4351338"/>
          </a:xfrm>
        </p:spPr>
        <p:txBody>
          <a:bodyPr>
            <a:normAutofit fontScale="92500" lnSpcReduction="20000"/>
          </a:bodyPr>
          <a:lstStyle/>
          <a:p>
            <a:r>
              <a:rPr lang="en-US" b="1" dirty="0"/>
              <a:t>Supervised Learning: </a:t>
            </a:r>
            <a:r>
              <a:rPr lang="en-US" dirty="0"/>
              <a:t>“learn” a model from </a:t>
            </a:r>
            <a:r>
              <a:rPr lang="en-US" i="1" dirty="0"/>
              <a:t>input objects with desired output</a:t>
            </a:r>
            <a:endParaRPr lang="en-US" i="1" dirty="0">
              <a:effectLst/>
            </a:endParaRPr>
          </a:p>
          <a:p>
            <a:pPr lvl="1"/>
            <a:r>
              <a:rPr lang="en-US" dirty="0"/>
              <a:t>Regression </a:t>
            </a:r>
            <a:endParaRPr lang="en-US" dirty="0">
              <a:effectLst/>
            </a:endParaRPr>
          </a:p>
          <a:p>
            <a:pPr lvl="1"/>
            <a:r>
              <a:rPr lang="en-US" dirty="0"/>
              <a:t>Classification </a:t>
            </a:r>
          </a:p>
          <a:p>
            <a:r>
              <a:rPr lang="en-US" b="1" dirty="0"/>
              <a:t>Unsupervised Learning: </a:t>
            </a:r>
            <a:r>
              <a:rPr lang="en-US" i="1" dirty="0"/>
              <a:t>discovering patterns in input objects without labels</a:t>
            </a:r>
            <a:endParaRPr lang="en-US" i="1" dirty="0">
              <a:effectLst/>
            </a:endParaRPr>
          </a:p>
          <a:p>
            <a:pPr lvl="1"/>
            <a:r>
              <a:rPr lang="en-US" dirty="0"/>
              <a:t>Clustering</a:t>
            </a:r>
          </a:p>
          <a:p>
            <a:pPr lvl="1"/>
            <a:r>
              <a:rPr lang="en-US" dirty="0"/>
              <a:t>Compression </a:t>
            </a:r>
            <a:endParaRPr lang="en-US" dirty="0">
              <a:effectLst/>
            </a:endParaRPr>
          </a:p>
          <a:p>
            <a:r>
              <a:rPr lang="en-US" dirty="0"/>
              <a:t>Reinforcement Learning: </a:t>
            </a:r>
            <a:r>
              <a:rPr lang="en-US" i="1" dirty="0"/>
              <a:t>“enhance” a model for an environment with maximum some cumulative rewards</a:t>
            </a:r>
          </a:p>
          <a:p>
            <a:pPr lvl="1"/>
            <a:r>
              <a:rPr lang="en-US" dirty="0"/>
              <a:t>Behavior Selection </a:t>
            </a:r>
            <a:endParaRPr lang="en-US" dirty="0">
              <a:effectLst/>
            </a:endParaRPr>
          </a:p>
          <a:p>
            <a:pPr lvl="1"/>
            <a:r>
              <a:rPr lang="en-US" dirty="0"/>
              <a:t>Planning </a:t>
            </a:r>
          </a:p>
          <a:p>
            <a:r>
              <a:rPr lang="en-US" dirty="0">
                <a:solidFill>
                  <a:schemeClr val="bg2">
                    <a:lumMod val="50000"/>
                  </a:schemeClr>
                </a:solidFill>
              </a:rPr>
              <a:t>Evolutionary Learning</a:t>
            </a:r>
          </a:p>
          <a:p>
            <a:pPr lvl="1"/>
            <a:r>
              <a:rPr lang="en-US" dirty="0">
                <a:solidFill>
                  <a:schemeClr val="bg2">
                    <a:lumMod val="50000"/>
                  </a:schemeClr>
                </a:solidFill>
              </a:rPr>
              <a:t>Optimization </a:t>
            </a:r>
            <a:endParaRPr lang="en-US" dirty="0">
              <a:solidFill>
                <a:schemeClr val="bg2">
                  <a:lumMod val="50000"/>
                </a:schemeClr>
              </a:solidFill>
              <a:effectLst/>
            </a:endParaRPr>
          </a:p>
          <a:p>
            <a:pPr lvl="1"/>
            <a:endParaRPr lang="en-US" dirty="0">
              <a:effectLst/>
            </a:endParaRPr>
          </a:p>
          <a:p>
            <a:endParaRPr lang="en-US" dirty="0"/>
          </a:p>
        </p:txBody>
      </p:sp>
    </p:spTree>
    <p:extLst>
      <p:ext uri="{BB962C8B-B14F-4D97-AF65-F5344CB8AC3E}">
        <p14:creationId xmlns:p14="http://schemas.microsoft.com/office/powerpoint/2010/main" val="33632167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D97AC2-B25C-2E47-941D-08CDAE0F0B77}"/>
              </a:ext>
            </a:extLst>
          </p:cNvPr>
          <p:cNvSpPr>
            <a:spLocks noGrp="1"/>
          </p:cNvSpPr>
          <p:nvPr>
            <p:ph type="title"/>
          </p:nvPr>
        </p:nvSpPr>
        <p:spPr/>
        <p:txBody>
          <a:bodyPr/>
          <a:lstStyle/>
          <a:p>
            <a:r>
              <a:rPr lang="en-US" dirty="0"/>
              <a:t>Supervised Learning: Regression</a:t>
            </a:r>
          </a:p>
        </p:txBody>
      </p:sp>
      <p:pic>
        <p:nvPicPr>
          <p:cNvPr id="4" name="Picture 3">
            <a:extLst>
              <a:ext uri="{FF2B5EF4-FFF2-40B4-BE49-F238E27FC236}">
                <a16:creationId xmlns:a16="http://schemas.microsoft.com/office/drawing/2014/main" id="{017D3FF7-6C7F-CA45-927C-7460F06F14BA}"/>
              </a:ext>
            </a:extLst>
          </p:cNvPr>
          <p:cNvPicPr>
            <a:picLocks noChangeAspect="1"/>
          </p:cNvPicPr>
          <p:nvPr/>
        </p:nvPicPr>
        <p:blipFill>
          <a:blip r:embed="rId2"/>
          <a:stretch>
            <a:fillRect/>
          </a:stretch>
        </p:blipFill>
        <p:spPr>
          <a:xfrm>
            <a:off x="4386942" y="1522329"/>
            <a:ext cx="6753678" cy="4881192"/>
          </a:xfrm>
          <a:prstGeom prst="rect">
            <a:avLst/>
          </a:prstGeom>
        </p:spPr>
      </p:pic>
      <p:pic>
        <p:nvPicPr>
          <p:cNvPr id="5" name="Picture 4">
            <a:extLst>
              <a:ext uri="{FF2B5EF4-FFF2-40B4-BE49-F238E27FC236}">
                <a16:creationId xmlns:a16="http://schemas.microsoft.com/office/drawing/2014/main" id="{139034A8-42BD-2B41-ADB8-8587589E490F}"/>
              </a:ext>
            </a:extLst>
          </p:cNvPr>
          <p:cNvPicPr>
            <a:picLocks noChangeAspect="1"/>
          </p:cNvPicPr>
          <p:nvPr/>
        </p:nvPicPr>
        <p:blipFill>
          <a:blip r:embed="rId3"/>
          <a:stretch>
            <a:fillRect/>
          </a:stretch>
        </p:blipFill>
        <p:spPr>
          <a:xfrm>
            <a:off x="1305378" y="1930174"/>
            <a:ext cx="2222500" cy="2425700"/>
          </a:xfrm>
          <a:prstGeom prst="rect">
            <a:avLst/>
          </a:prstGeom>
        </p:spPr>
      </p:pic>
      <p:sp>
        <p:nvSpPr>
          <p:cNvPr id="6" name="TextBox 5">
            <a:extLst>
              <a:ext uri="{FF2B5EF4-FFF2-40B4-BE49-F238E27FC236}">
                <a16:creationId xmlns:a16="http://schemas.microsoft.com/office/drawing/2014/main" id="{B30F965A-EAB2-3347-9B61-2D06454BFBB4}"/>
              </a:ext>
            </a:extLst>
          </p:cNvPr>
          <p:cNvSpPr txBox="1"/>
          <p:nvPr/>
        </p:nvSpPr>
        <p:spPr>
          <a:xfrm>
            <a:off x="1262290" y="4898571"/>
            <a:ext cx="2689678" cy="646331"/>
          </a:xfrm>
          <a:prstGeom prst="rect">
            <a:avLst/>
          </a:prstGeom>
          <a:noFill/>
        </p:spPr>
        <p:txBody>
          <a:bodyPr wrap="square" rtlCol="0">
            <a:spAutoFit/>
          </a:bodyPr>
          <a:lstStyle/>
          <a:p>
            <a:r>
              <a:rPr lang="en-US" dirty="0"/>
              <a:t> when x = 0.44, t = ?</a:t>
            </a:r>
          </a:p>
          <a:p>
            <a:endParaRPr lang="en-US" dirty="0"/>
          </a:p>
        </p:txBody>
      </p:sp>
    </p:spTree>
    <p:extLst>
      <p:ext uri="{BB962C8B-B14F-4D97-AF65-F5344CB8AC3E}">
        <p14:creationId xmlns:p14="http://schemas.microsoft.com/office/powerpoint/2010/main" val="29822955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2D1E4-01EC-0E4B-BF4A-C6027C7538BC}"/>
              </a:ext>
            </a:extLst>
          </p:cNvPr>
          <p:cNvSpPr>
            <a:spLocks noGrp="1"/>
          </p:cNvSpPr>
          <p:nvPr>
            <p:ph type="title"/>
          </p:nvPr>
        </p:nvSpPr>
        <p:spPr/>
        <p:txBody>
          <a:bodyPr/>
          <a:lstStyle/>
          <a:p>
            <a:r>
              <a:rPr lang="en-US" dirty="0"/>
              <a:t>Supervised Learning: Classification</a:t>
            </a:r>
          </a:p>
        </p:txBody>
      </p:sp>
      <p:pic>
        <p:nvPicPr>
          <p:cNvPr id="4" name="Picture 3">
            <a:extLst>
              <a:ext uri="{FF2B5EF4-FFF2-40B4-BE49-F238E27FC236}">
                <a16:creationId xmlns:a16="http://schemas.microsoft.com/office/drawing/2014/main" id="{EEA596F0-D3E1-594D-9060-862CF80819D1}"/>
              </a:ext>
            </a:extLst>
          </p:cNvPr>
          <p:cNvPicPr>
            <a:picLocks noChangeAspect="1"/>
          </p:cNvPicPr>
          <p:nvPr/>
        </p:nvPicPr>
        <p:blipFill>
          <a:blip r:embed="rId2"/>
          <a:stretch>
            <a:fillRect/>
          </a:stretch>
        </p:blipFill>
        <p:spPr>
          <a:xfrm>
            <a:off x="387350" y="1690688"/>
            <a:ext cx="4086678" cy="1851938"/>
          </a:xfrm>
          <a:prstGeom prst="rect">
            <a:avLst/>
          </a:prstGeom>
        </p:spPr>
      </p:pic>
      <p:pic>
        <p:nvPicPr>
          <p:cNvPr id="5" name="Picture 4">
            <a:extLst>
              <a:ext uri="{FF2B5EF4-FFF2-40B4-BE49-F238E27FC236}">
                <a16:creationId xmlns:a16="http://schemas.microsoft.com/office/drawing/2014/main" id="{3C01CEA4-EA1F-BF4F-9A75-929F334F57A2}"/>
              </a:ext>
            </a:extLst>
          </p:cNvPr>
          <p:cNvPicPr>
            <a:picLocks noChangeAspect="1"/>
          </p:cNvPicPr>
          <p:nvPr/>
        </p:nvPicPr>
        <p:blipFill>
          <a:blip r:embed="rId3"/>
          <a:stretch>
            <a:fillRect/>
          </a:stretch>
        </p:blipFill>
        <p:spPr>
          <a:xfrm>
            <a:off x="4575627" y="2107293"/>
            <a:ext cx="7561943" cy="3303156"/>
          </a:xfrm>
          <a:prstGeom prst="rect">
            <a:avLst/>
          </a:prstGeom>
        </p:spPr>
      </p:pic>
      <p:sp>
        <p:nvSpPr>
          <p:cNvPr id="6" name="TextBox 5">
            <a:extLst>
              <a:ext uri="{FF2B5EF4-FFF2-40B4-BE49-F238E27FC236}">
                <a16:creationId xmlns:a16="http://schemas.microsoft.com/office/drawing/2014/main" id="{782BED11-57FE-0F44-90EB-8893FF9825AA}"/>
              </a:ext>
            </a:extLst>
          </p:cNvPr>
          <p:cNvSpPr txBox="1"/>
          <p:nvPr/>
        </p:nvSpPr>
        <p:spPr>
          <a:xfrm>
            <a:off x="555172" y="3542626"/>
            <a:ext cx="4020455" cy="2400657"/>
          </a:xfrm>
          <a:prstGeom prst="rect">
            <a:avLst/>
          </a:prstGeom>
          <a:noFill/>
        </p:spPr>
        <p:txBody>
          <a:bodyPr wrap="square" rtlCol="0">
            <a:spAutoFit/>
          </a:bodyPr>
          <a:lstStyle/>
          <a:p>
            <a:r>
              <a:rPr lang="en-US" sz="1500" dirty="0"/>
              <a:t>To build a </a:t>
            </a:r>
            <a:r>
              <a:rPr lang="en-US" sz="1500" u="sng" dirty="0"/>
              <a:t>coin classifier </a:t>
            </a:r>
            <a:r>
              <a:rPr lang="en-US" sz="1500" dirty="0"/>
              <a:t>(e.g. for the vendor machines using New Zealand coins), based on the measures of the </a:t>
            </a:r>
            <a:r>
              <a:rPr lang="en-US" sz="1500" i="1" dirty="0"/>
              <a:t>color</a:t>
            </a:r>
            <a:r>
              <a:rPr lang="en-US" sz="1500" dirty="0"/>
              <a:t>, </a:t>
            </a:r>
            <a:r>
              <a:rPr lang="en-US" sz="1500" i="1" dirty="0"/>
              <a:t>diameter</a:t>
            </a:r>
            <a:r>
              <a:rPr lang="en-US" sz="1500" dirty="0"/>
              <a:t>, the </a:t>
            </a:r>
            <a:r>
              <a:rPr lang="en-US" sz="1500" i="1" dirty="0"/>
              <a:t>weight</a:t>
            </a:r>
            <a:r>
              <a:rPr lang="en-US" sz="1500" dirty="0"/>
              <a:t>, and possibly the </a:t>
            </a:r>
            <a:r>
              <a:rPr lang="en-US" sz="1500" i="1" dirty="0"/>
              <a:t>shape</a:t>
            </a:r>
            <a:r>
              <a:rPr lang="en-US" sz="1500" dirty="0"/>
              <a:t> (choosing a number to represent the shape would involve an encoding, for example that 1=circle, 2=hexagon, etc.). Note: color alone does not work: 20 ¢  and 50 ¢  coins are both silver and the $1 and $2 coins both bronze. Combining color with shape, however, may work.</a:t>
            </a:r>
          </a:p>
        </p:txBody>
      </p:sp>
    </p:spTree>
    <p:extLst>
      <p:ext uri="{BB962C8B-B14F-4D97-AF65-F5344CB8AC3E}">
        <p14:creationId xmlns:p14="http://schemas.microsoft.com/office/powerpoint/2010/main" val="9878505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056EF0-0EB6-4A4E-AFEF-2DE7EC4EC241}"/>
              </a:ext>
            </a:extLst>
          </p:cNvPr>
          <p:cNvSpPr>
            <a:spLocks noGrp="1"/>
          </p:cNvSpPr>
          <p:nvPr>
            <p:ph type="title"/>
          </p:nvPr>
        </p:nvSpPr>
        <p:spPr/>
        <p:txBody>
          <a:bodyPr/>
          <a:lstStyle/>
          <a:p>
            <a:r>
              <a:rPr lang="en-US" dirty="0"/>
              <a:t>Un-supervised Learning: Clustering</a:t>
            </a:r>
          </a:p>
        </p:txBody>
      </p:sp>
      <p:pic>
        <p:nvPicPr>
          <p:cNvPr id="4" name="Picture 3">
            <a:extLst>
              <a:ext uri="{FF2B5EF4-FFF2-40B4-BE49-F238E27FC236}">
                <a16:creationId xmlns:a16="http://schemas.microsoft.com/office/drawing/2014/main" id="{AD3418B2-B9AA-9B4F-BA4D-DB1C309B4D57}"/>
              </a:ext>
            </a:extLst>
          </p:cNvPr>
          <p:cNvPicPr>
            <a:picLocks noChangeAspect="1"/>
          </p:cNvPicPr>
          <p:nvPr/>
        </p:nvPicPr>
        <p:blipFill>
          <a:blip r:embed="rId2"/>
          <a:stretch>
            <a:fillRect/>
          </a:stretch>
        </p:blipFill>
        <p:spPr>
          <a:xfrm>
            <a:off x="1621971" y="1570945"/>
            <a:ext cx="7956331" cy="4944291"/>
          </a:xfrm>
          <a:prstGeom prst="rect">
            <a:avLst/>
          </a:prstGeom>
        </p:spPr>
      </p:pic>
    </p:spTree>
    <p:extLst>
      <p:ext uri="{BB962C8B-B14F-4D97-AF65-F5344CB8AC3E}">
        <p14:creationId xmlns:p14="http://schemas.microsoft.com/office/powerpoint/2010/main" val="236358133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1361</TotalTime>
  <Words>811</Words>
  <Application>Microsoft Macintosh PowerPoint</Application>
  <PresentationFormat>Widescreen</PresentationFormat>
  <Paragraphs>154</Paragraphs>
  <Slides>33</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33</vt:i4>
      </vt:variant>
    </vt:vector>
  </HeadingPairs>
  <TitlesOfParts>
    <vt:vector size="39" baseType="lpstr">
      <vt:lpstr>Arial</vt:lpstr>
      <vt:lpstr>Calibri</vt:lpstr>
      <vt:lpstr>Calibri Light</vt:lpstr>
      <vt:lpstr>Helvetica</vt:lpstr>
      <vt:lpstr>Wingdings</vt:lpstr>
      <vt:lpstr>Office Theme</vt:lpstr>
      <vt:lpstr>Machine Learning: introduction and preliminaries</vt:lpstr>
      <vt:lpstr>B455: Principles of Machine Learning</vt:lpstr>
      <vt:lpstr>Textbooks</vt:lpstr>
      <vt:lpstr>What is Machine Learning?</vt:lpstr>
      <vt:lpstr>Applications of Machine Learning: examples</vt:lpstr>
      <vt:lpstr>Type of Machine Learning</vt:lpstr>
      <vt:lpstr>Supervised Learning: Regression</vt:lpstr>
      <vt:lpstr>Supervised Learning: Classification</vt:lpstr>
      <vt:lpstr>Un-supervised Learning: Clustering</vt:lpstr>
      <vt:lpstr>Un-supervised Learning: Dimension Reduction by Principle Component Analysis (PCA)</vt:lpstr>
      <vt:lpstr>Machine Learning Processes</vt:lpstr>
      <vt:lpstr>Machine Learning using Python</vt:lpstr>
      <vt:lpstr>Practices (30 pts of final grade!)</vt:lpstr>
      <vt:lpstr>Terminology for ML</vt:lpstr>
      <vt:lpstr>Weight space</vt:lpstr>
      <vt:lpstr>The Curse of Dimensionality</vt:lpstr>
      <vt:lpstr>Overfitting</vt:lpstr>
      <vt:lpstr>Training, Testing, and Validation Sets</vt:lpstr>
      <vt:lpstr>PowerPoint Presentation</vt:lpstr>
      <vt:lpstr>The Confusion Matrix</vt:lpstr>
      <vt:lpstr>Accuracy Metrics</vt:lpstr>
      <vt:lpstr>Turning Data into Probability</vt:lpstr>
      <vt:lpstr>PowerPoint Presentation</vt:lpstr>
      <vt:lpstr>Bayesian Rule</vt:lpstr>
      <vt:lpstr>The posterior probabilities</vt:lpstr>
      <vt:lpstr>The Naïve Bayes’ Classifier</vt:lpstr>
      <vt:lpstr>SOME BASIC STATISTICS</vt:lpstr>
      <vt:lpstr>THE BIAS-VARIANCE TRADEOFF</vt:lpstr>
      <vt:lpstr>Probabilistic Learning</vt:lpstr>
      <vt:lpstr>Modeling mixture data</vt:lpstr>
      <vt:lpstr>Gaussian mixture model</vt:lpstr>
      <vt:lpstr>Expectation-Maximization (EM) Algorithm</vt:lpstr>
      <vt:lpstr>PowerPoint Presentation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39</cp:revision>
  <dcterms:created xsi:type="dcterms:W3CDTF">2018-11-13T18:05:26Z</dcterms:created>
  <dcterms:modified xsi:type="dcterms:W3CDTF">2018-11-27T18:36:36Z</dcterms:modified>
</cp:coreProperties>
</file>